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74" r:id="rId11"/>
    <p:sldId id="275" r:id="rId12"/>
    <p:sldId id="270" r:id="rId13"/>
    <p:sldId id="265" r:id="rId14"/>
    <p:sldId id="266" r:id="rId15"/>
    <p:sldId id="267" r:id="rId16"/>
    <p:sldId id="268" r:id="rId17"/>
    <p:sldId id="269" r:id="rId18"/>
    <p:sldId id="271" r:id="rId19"/>
    <p:sldId id="272" r:id="rId20"/>
    <p:sldId id="276" r:id="rId21"/>
    <p:sldId id="273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MyFinZoom.ro\Revenue\Proiect%20Carduri%20(CETELEM)\Rezultate%20Sondaj%20de%20Opinie%20(Raspunde%20si%20Te%20Premiem)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MyFinZoom.ro\Revenue\Proiect%20Carduri%20(CETELEM)\Rezultate%20Sondaj%20de%20Opinie%20(Raspunde%20si%20Te%20Premiem)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MyFinZoom.ro\Revenue\Proiect%20Carduri%20(CETELEM)\Rezultate%20Sondaj%20de%20Opinie%20(Raspunde%20si%20Te%20Premiem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MyFinZoom.ro\Revenue\Proiect%20Carduri%20(CETELEM)\Rezultate%20Sondaj%20de%20Opinie%20(Raspunde%20si%20Te%20Premiem)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MyFinZoom.ro\Revenue\Proiect%20Carduri%20(CETELEM)\Rezultate%20Sondaj%20de%20Opinie%20(Raspunde%20si%20Te%20Premiem)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MyFinZoom.ro\Revenue\Proiect%20Carduri%20(CETELEM)\Rezultate%20Sondaj%20de%20Opinie%20(Raspunde%20si%20Te%20Premiem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MyFinZoom.ro\Revenue\Proiect%20Carduri%20(CETELEM)\Rezultate%20Sondaj%20de%20Opinie%20(Raspunde%20si%20Te%20Premiem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MyFinZoom.ro\Revenue\Proiect%20Carduri%20(CETELEM)\Rezultate%20Sondaj%20de%20Opinie%20(Raspunde%20si%20Te%20Premiem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MyFinZoom.ro\Revenue\Proiect%20Carduri%20(CETELEM)\Rezultate%20Sondaj%20de%20Opinie%20(Raspunde%20si%20Te%20Premiem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MyFinZoom.ro\Revenue\Proiect%20Carduri%20(CETELEM)\Rezultate%20Sondaj%20de%20Opinie%20(Raspunde%20si%20Te%20Premiem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MyFinZoom.ro\Revenue\Proiect%20Carduri%20(CETELEM)\Rezultate%20Sondaj%20de%20Opinie%20(Raspunde%20si%20Te%20Premiem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MyFinZoom.ro\Revenue\Proiect%20Carduri%20(CETELEM)\Rezultate%20Sondaj%20de%20Opinie%20(Raspunde%20si%20Te%20Premiem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MyFinZoom.ro\Revenue\Proiect%20Carduri%20(CETELEM)\Rezultate%20Sondaj%20de%20Opinie%20(Raspunde%20si%20Te%20Premiem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MyFinZoom.ro\Revenue\Proiect%20Carduri%20(CETELEM)\Rezultate%20Sondaj%20de%20Opinie%20(Raspunde%20si%20Te%20Premiem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30"/>
      <c:perspective val="30"/>
    </c:view3D>
    <c:plotArea>
      <c:layout/>
      <c:pie3DChart>
        <c:varyColors val="1"/>
      </c:pie3DChart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'Working Neposesori'!$A$24:$A$33</c:f>
              <c:strCache>
                <c:ptCount val="10"/>
                <c:pt idx="0">
                  <c:v>Dobanda platita pentru retragerea de numerar</c:v>
                </c:pt>
                <c:pt idx="1">
                  <c:v>Dobanda platita pentru platile cu cardul de credit la comercianti</c:v>
                </c:pt>
                <c:pt idx="2">
                  <c:v>Comisionul pentru retragere numerar</c:v>
                </c:pt>
                <c:pt idx="3">
                  <c:v>Comisionul de administrare a cardului</c:v>
                </c:pt>
                <c:pt idx="4">
                  <c:v>Toate costurile (dobanzi si comisioane)</c:v>
                </c:pt>
                <c:pt idx="5">
                  <c:v>Perioada de gratie</c:v>
                </c:pt>
                <c:pt idx="6">
                  <c:v>Suma minima de rambursat lunar</c:v>
                </c:pt>
                <c:pt idx="7">
                  <c:v>Suma maxima oferita</c:v>
                </c:pt>
                <c:pt idx="8">
                  <c:v>Beneficii suplimentare (ex: rate fixe cu zero dobanda, reduceri in magazine partenere)</c:v>
                </c:pt>
                <c:pt idx="9">
                  <c:v>Nu stiu</c:v>
                </c:pt>
              </c:strCache>
            </c:strRef>
          </c:cat>
          <c:val>
            <c:numRef>
              <c:f>'Working Neposesori'!$B$24:$B$33</c:f>
              <c:numCache>
                <c:formatCode>0.00%</c:formatCode>
                <c:ptCount val="10"/>
                <c:pt idx="0">
                  <c:v>0.18040000000000003</c:v>
                </c:pt>
                <c:pt idx="1">
                  <c:v>0.11620000000000001</c:v>
                </c:pt>
                <c:pt idx="2">
                  <c:v>0.14069999999999999</c:v>
                </c:pt>
                <c:pt idx="3">
                  <c:v>0.13300000000000001</c:v>
                </c:pt>
                <c:pt idx="4">
                  <c:v>0.50609999999999999</c:v>
                </c:pt>
                <c:pt idx="5">
                  <c:v>0.21870000000000003</c:v>
                </c:pt>
                <c:pt idx="6">
                  <c:v>0.19270000000000001</c:v>
                </c:pt>
                <c:pt idx="7">
                  <c:v>0.16669999999999999</c:v>
                </c:pt>
                <c:pt idx="8">
                  <c:v>0.34860000000000002</c:v>
                </c:pt>
                <c:pt idx="9">
                  <c:v>8.2600000000000007E-2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874928133983277"/>
          <c:y val="5.6605424321959732E-4"/>
          <c:w val="0.36172690913635802"/>
          <c:h val="0.99886789151356081"/>
        </c:manualLayout>
      </c:layout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'Working Neposesori'!$A$35:$A$39</c:f>
              <c:strCache>
                <c:ptCount val="5"/>
                <c:pt idx="0">
                  <c:v>Da</c:v>
                </c:pt>
                <c:pt idx="1">
                  <c:v>Nu</c:v>
                </c:pt>
                <c:pt idx="2">
                  <c:v>Nu cumpar produse pe internet</c:v>
                </c:pt>
                <c:pt idx="3">
                  <c:v>Nu pentru ca nu am incredere in securitatea platilor online</c:v>
                </c:pt>
                <c:pt idx="4">
                  <c:v>Nu pentru ca nu stiu cum sa platesc online</c:v>
                </c:pt>
              </c:strCache>
            </c:strRef>
          </c:cat>
          <c:val>
            <c:numRef>
              <c:f>'Working Neposesori'!$B$35:$B$39</c:f>
              <c:numCache>
                <c:formatCode>0.00%</c:formatCode>
                <c:ptCount val="5"/>
                <c:pt idx="0">
                  <c:v>0.58560000000000001</c:v>
                </c:pt>
                <c:pt idx="1">
                  <c:v>0.23089999999999999</c:v>
                </c:pt>
                <c:pt idx="2">
                  <c:v>7.3400000000000021E-2</c:v>
                </c:pt>
                <c:pt idx="3">
                  <c:v>9.3300000000000036E-2</c:v>
                </c:pt>
                <c:pt idx="4">
                  <c:v>1.6799999999999999E-2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27703029839718"/>
          <c:y val="1.3892865664519218E-2"/>
          <c:w val="0.29752095915195076"/>
          <c:h val="0.9722142686709615"/>
        </c:manualLayout>
      </c:layout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'Working Neposesori'!$A$41:$A$45</c:f>
              <c:strCache>
                <c:ptCount val="5"/>
                <c:pt idx="0">
                  <c:v>Costurile</c:v>
                </c:pt>
                <c:pt idx="1">
                  <c:v>Beneficiile</c:v>
                </c:pt>
                <c:pt idx="2">
                  <c:v>Magazinele Partenere</c:v>
                </c:pt>
                <c:pt idx="3">
                  <c:v>Modalitatatea de Rambursare</c:v>
                </c:pt>
                <c:pt idx="4">
                  <c:v>Alta varianta</c:v>
                </c:pt>
              </c:strCache>
            </c:strRef>
          </c:cat>
          <c:val>
            <c:numRef>
              <c:f>'Working Neposesori'!$B$41:$B$45</c:f>
              <c:numCache>
                <c:formatCode>0.00%</c:formatCode>
                <c:ptCount val="5"/>
                <c:pt idx="0">
                  <c:v>0.70640000000000003</c:v>
                </c:pt>
                <c:pt idx="1">
                  <c:v>0.59629999999999994</c:v>
                </c:pt>
                <c:pt idx="2">
                  <c:v>0.20490000000000003</c:v>
                </c:pt>
                <c:pt idx="3">
                  <c:v>0.38070000000000004</c:v>
                </c:pt>
                <c:pt idx="4">
                  <c:v>3.2100000000000004E-2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4051610135271539"/>
          <c:y val="1.5784816670643426E-2"/>
          <c:w val="0.24986851403189989"/>
          <c:h val="0.96843036665871318"/>
        </c:manualLayout>
      </c:layout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'Working Neposesori'!$A$47:$A$50</c:f>
              <c:strCache>
                <c:ptCount val="4"/>
                <c:pt idx="0">
                  <c:v>Pana in 60 de minute</c:v>
                </c:pt>
                <c:pt idx="1">
                  <c:v>Intre o ora si trei ore</c:v>
                </c:pt>
                <c:pt idx="2">
                  <c:v>Intre trei ore si sase ore</c:v>
                </c:pt>
                <c:pt idx="3">
                  <c:v>Cateva zile</c:v>
                </c:pt>
              </c:strCache>
            </c:strRef>
          </c:cat>
          <c:val>
            <c:numRef>
              <c:f>'Working Neposesori'!$B$47:$B$50</c:f>
              <c:numCache>
                <c:formatCode>0.00%</c:formatCode>
                <c:ptCount val="4"/>
                <c:pt idx="0">
                  <c:v>0.3242000000000001</c:v>
                </c:pt>
                <c:pt idx="1">
                  <c:v>0.21410000000000001</c:v>
                </c:pt>
                <c:pt idx="2">
                  <c:v>5.6599999999999998E-2</c:v>
                </c:pt>
                <c:pt idx="3">
                  <c:v>0.4052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8448551333995864"/>
          <c:y val="1.5424452540447343E-2"/>
          <c:w val="0.20580574879596364"/>
          <c:h val="0.96915109491910534"/>
        </c:manualLayout>
      </c:layout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'Working Neposesori'!$A$52:$A$60</c:f>
              <c:strCache>
                <c:ptCount val="9"/>
                <c:pt idx="0">
                  <c:v>As merge la banca unde imi incasez salariul</c:v>
                </c:pt>
                <c:pt idx="1">
                  <c:v>As merge la cea mai apropiata banca</c:v>
                </c:pt>
                <c:pt idx="2">
                  <c:v>As colecta informatii de la sucursalele mai multor banci</c:v>
                </c:pt>
                <c:pt idx="3">
                  <c:v>As consulta un broker</c:v>
                </c:pt>
                <c:pt idx="4">
                  <c:v>As intreba prietenii si familia</c:v>
                </c:pt>
                <c:pt idx="5">
                  <c:v>As fi atent la informatiile de la televizor</c:v>
                </c:pt>
                <c:pt idx="6">
                  <c:v>As cauta informatiile pe internet</c:v>
                </c:pt>
                <c:pt idx="7">
                  <c:v>As cauta informatiile in presa scrisa</c:v>
                </c:pt>
                <c:pt idx="8">
                  <c:v>Altele (va rugam precizati in casuta de mai jos)</c:v>
                </c:pt>
              </c:strCache>
            </c:strRef>
          </c:cat>
          <c:val>
            <c:numRef>
              <c:f>'Working Neposesori'!$B$52:$B$60</c:f>
              <c:numCache>
                <c:formatCode>0.00%</c:formatCode>
                <c:ptCount val="9"/>
                <c:pt idx="0">
                  <c:v>0.1361</c:v>
                </c:pt>
                <c:pt idx="1">
                  <c:v>9.4800000000000037E-2</c:v>
                </c:pt>
                <c:pt idx="2">
                  <c:v>0.40210000000000001</c:v>
                </c:pt>
                <c:pt idx="3">
                  <c:v>5.6599999999999998E-2</c:v>
                </c:pt>
                <c:pt idx="4">
                  <c:v>4.5900000000000003E-2</c:v>
                </c:pt>
                <c:pt idx="5">
                  <c:v>4.6000000000000008E-3</c:v>
                </c:pt>
                <c:pt idx="6">
                  <c:v>0.24620000000000003</c:v>
                </c:pt>
                <c:pt idx="7">
                  <c:v>7.6000000000000009E-3</c:v>
                </c:pt>
                <c:pt idx="8">
                  <c:v>6.1000000000000004E-3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691033212194639"/>
          <c:y val="0"/>
          <c:w val="0.32347428326266925"/>
          <c:h val="1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'Working Posesori'!$A$8:$A$14</c:f>
              <c:strCache>
                <c:ptCount val="7"/>
                <c:pt idx="0">
                  <c:v>Aveam nevoie urgenta de niste bani in plus</c:v>
                </c:pt>
                <c:pt idx="1">
                  <c:v>Vroiam sa am niste bani in plus la dispozitie pentru orice eventualitate</c:v>
                </c:pt>
                <c:pt idx="2">
                  <c:v>Datorita beneficiilor</c:v>
                </c:pt>
                <c:pt idx="3">
                  <c:v>A fost mai usor de obtinut decat un credit de consum</c:v>
                </c:pt>
                <c:pt idx="4">
                  <c:v>L-am primit impreuna cu un alt produs</c:v>
                </c:pt>
                <c:pt idx="5">
                  <c:v>Am profitat de o promotie</c:v>
                </c:pt>
                <c:pt idx="6">
                  <c:v>Alta varianta (va rugam precizati in casuta de mai jos)</c:v>
                </c:pt>
              </c:strCache>
            </c:strRef>
          </c:cat>
          <c:val>
            <c:numRef>
              <c:f>'Working Posesori'!$B$8:$B$14</c:f>
              <c:numCache>
                <c:formatCode>0.00%</c:formatCode>
                <c:ptCount val="7"/>
                <c:pt idx="0">
                  <c:v>0.17650000000000002</c:v>
                </c:pt>
                <c:pt idx="1">
                  <c:v>0.38450000000000006</c:v>
                </c:pt>
                <c:pt idx="2">
                  <c:v>0.14080000000000001</c:v>
                </c:pt>
                <c:pt idx="3">
                  <c:v>7.9800000000000024E-2</c:v>
                </c:pt>
                <c:pt idx="4">
                  <c:v>9.4500000000000028E-2</c:v>
                </c:pt>
                <c:pt idx="5">
                  <c:v>0.10290000000000002</c:v>
                </c:pt>
                <c:pt idx="6">
                  <c:v>2.1000000000000005E-2</c:v>
                </c:pt>
              </c:numCache>
            </c:numRef>
          </c:val>
        </c:ser>
      </c:pie3DChart>
    </c:plotArea>
    <c:legend>
      <c:legendPos val="r"/>
      <c:legendEntry>
        <c:idx val="1"/>
        <c:txPr>
          <a:bodyPr/>
          <a:lstStyle/>
          <a:p>
            <a:pPr>
              <a:defRPr sz="1000"/>
            </a:pPr>
            <a:endParaRPr lang="en-US"/>
          </a:p>
        </c:txPr>
      </c:legendEntry>
      <c:layout>
        <c:manualLayout>
          <c:xMode val="edge"/>
          <c:yMode val="edge"/>
          <c:x val="0.59166666666666667"/>
          <c:y val="1.4036784004940557E-2"/>
          <c:w val="0.391666666666667"/>
          <c:h val="0.95122935000771969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'Working Posesori'!$A$26:$A$33</c:f>
              <c:strCache>
                <c:ptCount val="8"/>
                <c:pt idx="0">
                  <c:v>Platesc cu cardul cumparaturile uzuale</c:v>
                </c:pt>
                <c:pt idx="1">
                  <c:v>Platesc cu cardul cumparaturile ocazionale</c:v>
                </c:pt>
                <c:pt idx="2">
                  <c:v>Cumpar produse doar in magazinele partenere (pentru beneficii suplimentare: plata in rate fixe cu dobanda zero, reduceri, bonusuri etc.)</c:v>
                </c:pt>
                <c:pt idx="3">
                  <c:v>Cumparand produse online</c:v>
                </c:pt>
                <c:pt idx="4">
                  <c:v>Platind facturile lunare</c:v>
                </c:pt>
                <c:pt idx="5">
                  <c:v>Retrag numerar</c:v>
                </c:pt>
                <c:pt idx="6">
                  <c:v>In situatii de urgenta (cand nu mai dispuneti de alte fonduri)</c:v>
                </c:pt>
                <c:pt idx="7">
                  <c:v>Alta varianta (va rugam precizati in casuta de mai jos)</c:v>
                </c:pt>
              </c:strCache>
            </c:strRef>
          </c:cat>
          <c:val>
            <c:numRef>
              <c:f>'Working Posesori'!$B$26:$B$33</c:f>
              <c:numCache>
                <c:formatCode>0.00%</c:formatCode>
                <c:ptCount val="8"/>
                <c:pt idx="0">
                  <c:v>0</c:v>
                </c:pt>
                <c:pt idx="1">
                  <c:v>0.1618</c:v>
                </c:pt>
                <c:pt idx="2">
                  <c:v>0.16389999999999999</c:v>
                </c:pt>
                <c:pt idx="3">
                  <c:v>6.720000000000001E-2</c:v>
                </c:pt>
                <c:pt idx="4">
                  <c:v>4.4100000000000007E-2</c:v>
                </c:pt>
                <c:pt idx="5">
                  <c:v>0.14920000000000003</c:v>
                </c:pt>
                <c:pt idx="6">
                  <c:v>0.16389999999999999</c:v>
                </c:pt>
                <c:pt idx="7">
                  <c:v>1.0500000000000002E-2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8662642169728751"/>
          <c:y val="3.4733887430737825E-2"/>
          <c:w val="0.39670691163604582"/>
          <c:h val="0.9305322251385244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'Working Posesori'!$A$45:$A$48</c:f>
              <c:strCache>
                <c:ptCount val="4"/>
                <c:pt idx="0">
                  <c:v>O data</c:v>
                </c:pt>
                <c:pt idx="1">
                  <c:v>De 1-5 ori</c:v>
                </c:pt>
                <c:pt idx="2">
                  <c:v>De 5-10 ori</c:v>
                </c:pt>
                <c:pt idx="3">
                  <c:v>De peste 10 ori</c:v>
                </c:pt>
              </c:strCache>
            </c:strRef>
          </c:cat>
          <c:val>
            <c:numRef>
              <c:f>'Working Posesori'!$B$45:$B$48</c:f>
              <c:numCache>
                <c:formatCode>0.00%</c:formatCode>
                <c:ptCount val="4"/>
                <c:pt idx="0">
                  <c:v>7.350000000000001E-2</c:v>
                </c:pt>
                <c:pt idx="1">
                  <c:v>0.20800000000000002</c:v>
                </c:pt>
                <c:pt idx="2">
                  <c:v>0.14290000000000003</c:v>
                </c:pt>
                <c:pt idx="3">
                  <c:v>0.57560000000000011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5411436070491176"/>
          <c:y val="2.9185717344244373E-2"/>
          <c:w val="0.13636182977127859"/>
          <c:h val="0.95612988557699174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'Working Posesori'!$A$73:$A$76</c:f>
              <c:strCache>
                <c:ptCount val="4"/>
                <c:pt idx="0">
                  <c:v>Da</c:v>
                </c:pt>
                <c:pt idx="1">
                  <c:v>Nu</c:v>
                </c:pt>
                <c:pt idx="2">
                  <c:v>Cunosc unele din intamplare</c:v>
                </c:pt>
                <c:pt idx="3">
                  <c:v>Nu ma intereseaza</c:v>
                </c:pt>
              </c:strCache>
            </c:strRef>
          </c:cat>
          <c:val>
            <c:numRef>
              <c:f>'Working Posesori'!$B$73:$B$76</c:f>
              <c:numCache>
                <c:formatCode>0.00%</c:formatCode>
                <c:ptCount val="4"/>
                <c:pt idx="0">
                  <c:v>0.49160000000000004</c:v>
                </c:pt>
                <c:pt idx="1">
                  <c:v>0.17860000000000001</c:v>
                </c:pt>
                <c:pt idx="2">
                  <c:v>0.30880000000000007</c:v>
                </c:pt>
                <c:pt idx="3">
                  <c:v>2.1000000000000005E-2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5154293213348355"/>
          <c:y val="1.5832157788094093E-2"/>
          <c:w val="0.23893325834270721"/>
          <c:h val="0.96833547923773367"/>
        </c:manualLayout>
      </c:layout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'Working Posesori'!$A$78:$A$82</c:f>
              <c:strCache>
                <c:ptCount val="5"/>
                <c:pt idx="0">
                  <c:v>Da</c:v>
                </c:pt>
                <c:pt idx="1">
                  <c:v>Nu</c:v>
                </c:pt>
                <c:pt idx="2">
                  <c:v>Nu cumpar produse pe internet</c:v>
                </c:pt>
                <c:pt idx="3">
                  <c:v>Nu pentru ca nu am incredere in securitatea platilor online</c:v>
                </c:pt>
                <c:pt idx="4">
                  <c:v>Nu pentru ca nu stiu cum sa platesc online</c:v>
                </c:pt>
              </c:strCache>
            </c:strRef>
          </c:cat>
          <c:val>
            <c:numRef>
              <c:f>'Working Posesori'!$B$78:$B$82</c:f>
              <c:numCache>
                <c:formatCode>0.00%</c:formatCode>
                <c:ptCount val="5"/>
                <c:pt idx="0">
                  <c:v>0.43280000000000007</c:v>
                </c:pt>
                <c:pt idx="1">
                  <c:v>0.40550000000000008</c:v>
                </c:pt>
                <c:pt idx="2">
                  <c:v>7.5600000000000001E-2</c:v>
                </c:pt>
                <c:pt idx="3">
                  <c:v>6.720000000000001E-2</c:v>
                </c:pt>
                <c:pt idx="4">
                  <c:v>1.8900000000000004E-2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862229721284852"/>
          <c:y val="1.368550946057117E-2"/>
          <c:w val="0.29185389326334221"/>
          <c:h val="0.98631449053942888"/>
        </c:manualLayout>
      </c:layout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7881889763779485E-2"/>
          <c:y val="0.11342592592592597"/>
          <c:w val="0.50034733158355205"/>
          <c:h val="0.77314814814814858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'Working Posesori'!$A$87:$A$95</c:f>
              <c:strCache>
                <c:ptCount val="9"/>
                <c:pt idx="0">
                  <c:v>Veniturile mele au crescut</c:v>
                </c:pt>
                <c:pt idx="1">
                  <c:v>Veniturile mele s-au diminuat</c:v>
                </c:pt>
                <c:pt idx="2">
                  <c:v>Veniturile mele s-au diminuat considerabil (peste 40%)</c:v>
                </c:pt>
                <c:pt idx="3">
                  <c:v>Am inceput sa-mi organizez bugetul</c:v>
                </c:pt>
                <c:pt idx="4">
                  <c:v>Am inceput sa economisesc mai mult</c:v>
                </c:pt>
                <c:pt idx="5">
                  <c:v>Am redus cheltuielile</c:v>
                </c:pt>
                <c:pt idx="6">
                  <c:v>Ma simt nesigur pe capacitatea mea de a obtine venituri constant</c:v>
                </c:pt>
                <c:pt idx="7">
                  <c:v>Actualul meu loc de munca este instabil</c:v>
                </c:pt>
                <c:pt idx="8">
                  <c:v>Mi-e teama sa iau un credit</c:v>
                </c:pt>
              </c:strCache>
            </c:strRef>
          </c:cat>
          <c:val>
            <c:numRef>
              <c:f>'Working Posesori'!$B$87:$B$95</c:f>
              <c:numCache>
                <c:formatCode>0.00%</c:formatCode>
                <c:ptCount val="9"/>
                <c:pt idx="0">
                  <c:v>6.5100000000000019E-2</c:v>
                </c:pt>
                <c:pt idx="1">
                  <c:v>0.40760000000000002</c:v>
                </c:pt>
                <c:pt idx="2">
                  <c:v>0.21010000000000001</c:v>
                </c:pt>
                <c:pt idx="3">
                  <c:v>0.31930000000000003</c:v>
                </c:pt>
                <c:pt idx="4">
                  <c:v>0.15130000000000002</c:v>
                </c:pt>
                <c:pt idx="5">
                  <c:v>0.34240000000000004</c:v>
                </c:pt>
                <c:pt idx="6">
                  <c:v>0.10920000000000003</c:v>
                </c:pt>
                <c:pt idx="7">
                  <c:v>6.5100000000000019E-2</c:v>
                </c:pt>
                <c:pt idx="8">
                  <c:v>0.15550000000000003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351289622451056"/>
          <c:y val="1.3117410323709526E-2"/>
          <c:w val="0.36687171916010503"/>
          <c:h val="0.973765179352581"/>
        </c:manualLayout>
      </c:layout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'Working Posesori'!$A$97:$A$105</c:f>
              <c:strCache>
                <c:ptCount val="9"/>
                <c:pt idx="0">
                  <c:v>Costurile (dobanzi si comisioane)</c:v>
                </c:pt>
                <c:pt idx="1">
                  <c:v>Perioada de gratie</c:v>
                </c:pt>
                <c:pt idx="2">
                  <c:v>Comisionul pentru retragere numerar</c:v>
                </c:pt>
                <c:pt idx="3">
                  <c:v>Suma maxima oferita</c:v>
                </c:pt>
                <c:pt idx="4">
                  <c:v>Cash-back (% bani inapoi la plata cu cardul)</c:v>
                </c:pt>
                <c:pt idx="5">
                  <c:v>Rate fixe cu dobanda zero la magazinele de unde vreau sa fac cumparaturi</c:v>
                </c:pt>
                <c:pt idx="6">
                  <c:v>Cumparaturi pe internet</c:v>
                </c:pt>
                <c:pt idx="7">
                  <c:v>Elemente de securitate sporita</c:v>
                </c:pt>
                <c:pt idx="8">
                  <c:v>Alte beneficii (ex: reduceri, asigurari, puncte de calatorii etc.)</c:v>
                </c:pt>
              </c:strCache>
            </c:strRef>
          </c:cat>
          <c:val>
            <c:numRef>
              <c:f>'Working Posesori'!$B$97:$B$105</c:f>
              <c:numCache>
                <c:formatCode>0.00%</c:formatCode>
                <c:ptCount val="9"/>
                <c:pt idx="0">
                  <c:v>0.70380000000000009</c:v>
                </c:pt>
                <c:pt idx="1">
                  <c:v>0.3529000000000001</c:v>
                </c:pt>
                <c:pt idx="2">
                  <c:v>0.31300000000000006</c:v>
                </c:pt>
                <c:pt idx="3">
                  <c:v>0.31090000000000007</c:v>
                </c:pt>
                <c:pt idx="4">
                  <c:v>0.23950000000000002</c:v>
                </c:pt>
                <c:pt idx="5">
                  <c:v>0.39080000000000004</c:v>
                </c:pt>
                <c:pt idx="6">
                  <c:v>0.18280000000000002</c:v>
                </c:pt>
                <c:pt idx="7">
                  <c:v>0.24790000000000004</c:v>
                </c:pt>
                <c:pt idx="8">
                  <c:v>0.20590000000000003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602892186553619"/>
          <c:y val="1.3476791428468693E-2"/>
          <c:w val="0.32435569351907945"/>
          <c:h val="0.97304641714306273"/>
        </c:manualLayout>
      </c:layout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'Working Neposesori'!$A$13:$A$22</c:f>
              <c:strCache>
                <c:ptCount val="10"/>
                <c:pt idx="0">
                  <c:v>Daca as avea nevoie urgenta de niste bani in plus</c:v>
                </c:pt>
                <c:pt idx="1">
                  <c:v>As vrea sa am niste bani in plus la dispozitie pentru orice eventualitate</c:v>
                </c:pt>
                <c:pt idx="2">
                  <c:v>E mai usor de obtinut decat un credit de consum</c:v>
                </c:pt>
                <c:pt idx="3">
                  <c:v>O promotie atractiva (rate fixe cu dobanda zero in anumite magazine, cash-back/bani inapoi la plata cumparaturilor cu cardul de credit, reduceri etc.)</c:v>
                </c:pt>
                <c:pt idx="4">
                  <c:v>Cumparaturi pe internet</c:v>
                </c:pt>
                <c:pt idx="5">
                  <c:v>Bani de vacanta</c:v>
                </c:pt>
                <c:pt idx="6">
                  <c:v>Plata facturilor lunare</c:v>
                </c:pt>
                <c:pt idx="7">
                  <c:v>Achitarea cumparaturilor uzuale</c:v>
                </c:pt>
                <c:pt idx="8">
                  <c:v>Achitarea cumparaturilor ocazionale</c:v>
                </c:pt>
                <c:pt idx="9">
                  <c:v>Alta varianta (va rugam precizati in casuta de mai jos)</c:v>
                </c:pt>
              </c:strCache>
            </c:strRef>
          </c:cat>
          <c:val>
            <c:numRef>
              <c:f>'Working Neposesori'!$B$13:$B$22</c:f>
              <c:numCache>
                <c:formatCode>0.00%</c:formatCode>
                <c:ptCount val="10"/>
                <c:pt idx="0">
                  <c:v>0.32260000000000005</c:v>
                </c:pt>
                <c:pt idx="1">
                  <c:v>0.19719999999999999</c:v>
                </c:pt>
                <c:pt idx="2">
                  <c:v>4.1300000000000003E-2</c:v>
                </c:pt>
                <c:pt idx="3">
                  <c:v>0.25230000000000002</c:v>
                </c:pt>
                <c:pt idx="4">
                  <c:v>6.270000000000002E-2</c:v>
                </c:pt>
                <c:pt idx="5">
                  <c:v>3.670000000000001E-2</c:v>
                </c:pt>
                <c:pt idx="6">
                  <c:v>2.9100000000000001E-2</c:v>
                </c:pt>
                <c:pt idx="7">
                  <c:v>1.6799999999999999E-2</c:v>
                </c:pt>
                <c:pt idx="8">
                  <c:v>1.9900000000000004E-2</c:v>
                </c:pt>
                <c:pt idx="9">
                  <c:v>2.1399999999999999E-2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9841269841269829"/>
          <c:y val="9.6287964004499469E-4"/>
          <c:w val="0.39523809523809528"/>
          <c:h val="0.99807424071990991"/>
        </c:manualLayout>
      </c:layout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685800"/>
            <a:ext cx="7086600" cy="16002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Cum </a:t>
            </a:r>
            <a:r>
              <a:rPr lang="en-US" dirty="0" err="1" smtClean="0"/>
              <a:t>Percep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Cum </a:t>
            </a:r>
            <a:r>
              <a:rPr lang="en-US" dirty="0" err="1" smtClean="0"/>
              <a:t>Folosesc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Romanii</a:t>
            </a:r>
            <a:r>
              <a:rPr lang="en-US" dirty="0" smtClean="0"/>
              <a:t> </a:t>
            </a:r>
            <a:r>
              <a:rPr lang="en-US" dirty="0" err="1" smtClean="0"/>
              <a:t>Cardurile</a:t>
            </a:r>
            <a:r>
              <a:rPr lang="en-US" dirty="0" smtClean="0"/>
              <a:t> de Credit?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5003322"/>
            <a:ext cx="5867400" cy="1321278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Sondaj</a:t>
            </a:r>
            <a:r>
              <a:rPr lang="en-US" dirty="0" smtClean="0"/>
              <a:t> de </a:t>
            </a:r>
            <a:r>
              <a:rPr lang="en-US" dirty="0" err="1" smtClean="0"/>
              <a:t>opinie</a:t>
            </a:r>
            <a:r>
              <a:rPr lang="en-US" dirty="0" smtClean="0"/>
              <a:t> </a:t>
            </a:r>
            <a:r>
              <a:rPr lang="en-US" dirty="0" err="1" smtClean="0"/>
              <a:t>realizat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parcursul</a:t>
            </a:r>
            <a:r>
              <a:rPr lang="en-US" dirty="0" smtClean="0"/>
              <a:t> </a:t>
            </a:r>
            <a:r>
              <a:rPr lang="en-US" dirty="0" err="1" smtClean="0"/>
              <a:t>lunii</a:t>
            </a:r>
            <a:r>
              <a:rPr lang="en-US" dirty="0" smtClean="0"/>
              <a:t> august 2012 (+1100 </a:t>
            </a:r>
            <a:r>
              <a:rPr lang="en-US" dirty="0" err="1" smtClean="0"/>
              <a:t>respondenti</a:t>
            </a:r>
            <a:r>
              <a:rPr lang="en-US" dirty="0" smtClean="0"/>
              <a:t>/~ 40 de </a:t>
            </a:r>
            <a:r>
              <a:rPr lang="en-US" dirty="0" err="1" smtClean="0"/>
              <a:t>intrebari</a:t>
            </a:r>
            <a:r>
              <a:rPr lang="en-US" dirty="0" smtClean="0"/>
              <a:t> </a:t>
            </a:r>
            <a:r>
              <a:rPr lang="en-US" dirty="0" err="1" smtClean="0"/>
              <a:t>personalizate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posesori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neposesori</a:t>
            </a:r>
            <a:r>
              <a:rPr lang="en-US" dirty="0" smtClean="0"/>
              <a:t> de </a:t>
            </a:r>
            <a:r>
              <a:rPr lang="en-US" dirty="0" err="1" smtClean="0"/>
              <a:t>carduri</a:t>
            </a:r>
            <a:r>
              <a:rPr lang="en-US" dirty="0" smtClean="0"/>
              <a:t> de credit).</a:t>
            </a:r>
            <a:endParaRPr lang="en-US" dirty="0"/>
          </a:p>
        </p:txBody>
      </p:sp>
      <p:pic>
        <p:nvPicPr>
          <p:cNvPr id="1026" name="Picture 2" descr="D:\My Documents\MyFinZoom.ro\Revenue\Proiect Carduri (CETELEM)\Logo FinZoom 6 An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124200"/>
            <a:ext cx="1828800" cy="746760"/>
          </a:xfrm>
          <a:prstGeom prst="rect">
            <a:avLst/>
          </a:prstGeom>
          <a:noFill/>
        </p:spPr>
      </p:pic>
      <p:pic>
        <p:nvPicPr>
          <p:cNvPr id="1027" name="Picture 3" descr="D:\My Documents\MyFinZoom.ro\Revenue\Proiect Carduri (CETELEM)\Logo Cetelem IF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124200"/>
            <a:ext cx="1905000" cy="742950"/>
          </a:xfrm>
          <a:prstGeom prst="rect">
            <a:avLst/>
          </a:prstGeom>
          <a:noFill/>
        </p:spPr>
      </p:pic>
      <p:pic>
        <p:nvPicPr>
          <p:cNvPr id="6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124200"/>
            <a:ext cx="990600" cy="781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dirty="0" err="1" smtClean="0"/>
              <a:t>Sumar</a:t>
            </a:r>
            <a:r>
              <a:rPr lang="en-US" dirty="0" smtClean="0"/>
              <a:t> -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001000" cy="540715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60% </a:t>
            </a:r>
            <a:r>
              <a:rPr lang="en-US" dirty="0" err="1" smtClean="0"/>
              <a:t>dintre</a:t>
            </a:r>
            <a:r>
              <a:rPr lang="en-US" dirty="0" smtClean="0"/>
              <a:t> </a:t>
            </a:r>
            <a:r>
              <a:rPr lang="en-US" dirty="0" err="1" smtClean="0"/>
              <a:t>respondenti</a:t>
            </a:r>
            <a:r>
              <a:rPr lang="en-US" dirty="0" smtClean="0"/>
              <a:t> au </a:t>
            </a:r>
            <a:r>
              <a:rPr lang="en-US" dirty="0" err="1" smtClean="0"/>
              <a:t>macar</a:t>
            </a:r>
            <a:r>
              <a:rPr lang="en-US" dirty="0" smtClean="0"/>
              <a:t> un cont </a:t>
            </a:r>
            <a:r>
              <a:rPr lang="en-US" dirty="0" err="1" smtClean="0"/>
              <a:t>bancar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un card de debit;</a:t>
            </a:r>
          </a:p>
          <a:p>
            <a:endParaRPr lang="en-US" dirty="0" smtClean="0"/>
          </a:p>
          <a:p>
            <a:r>
              <a:rPr lang="en-US" dirty="0" smtClean="0"/>
              <a:t>40% </a:t>
            </a:r>
            <a:r>
              <a:rPr lang="en-US" dirty="0" err="1" smtClean="0"/>
              <a:t>dintre</a:t>
            </a:r>
            <a:r>
              <a:rPr lang="en-US" dirty="0" smtClean="0"/>
              <a:t> </a:t>
            </a:r>
            <a:r>
              <a:rPr lang="en-US" dirty="0" err="1" smtClean="0"/>
              <a:t>respondenti</a:t>
            </a:r>
            <a:r>
              <a:rPr lang="en-US" dirty="0" smtClean="0"/>
              <a:t> au </a:t>
            </a:r>
            <a:r>
              <a:rPr lang="en-US" dirty="0" err="1" smtClean="0"/>
              <a:t>cumparat</a:t>
            </a:r>
            <a:r>
              <a:rPr lang="en-US" dirty="0" smtClean="0"/>
              <a:t> un card de credit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avea</a:t>
            </a:r>
            <a:r>
              <a:rPr lang="en-US" dirty="0" smtClean="0"/>
              <a:t> </a:t>
            </a:r>
            <a:r>
              <a:rPr lang="en-US" dirty="0" err="1" smtClean="0"/>
              <a:t>niste</a:t>
            </a:r>
            <a:r>
              <a:rPr lang="en-US" dirty="0" smtClean="0"/>
              <a:t> </a:t>
            </a:r>
            <a:r>
              <a:rPr lang="en-US" dirty="0" err="1" smtClean="0"/>
              <a:t>bani</a:t>
            </a:r>
            <a:r>
              <a:rPr lang="en-US" dirty="0" smtClean="0"/>
              <a:t> in plus la </a:t>
            </a:r>
            <a:r>
              <a:rPr lang="en-US" dirty="0" err="1" smtClean="0"/>
              <a:t>dispozitie</a:t>
            </a:r>
            <a:r>
              <a:rPr lang="en-US" dirty="0" smtClean="0"/>
              <a:t> in </a:t>
            </a:r>
            <a:r>
              <a:rPr lang="en-US" dirty="0" err="1" smtClean="0"/>
              <a:t>caz</a:t>
            </a:r>
            <a:r>
              <a:rPr lang="en-US" dirty="0" smtClean="0"/>
              <a:t> de </a:t>
            </a:r>
            <a:r>
              <a:rPr lang="en-US" dirty="0" err="1" smtClean="0"/>
              <a:t>nevoie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20% </a:t>
            </a:r>
            <a:r>
              <a:rPr lang="en-US" dirty="0" err="1" smtClean="0"/>
              <a:t>pentru</a:t>
            </a:r>
            <a:r>
              <a:rPr lang="en-US" dirty="0" smtClean="0"/>
              <a:t> ca </a:t>
            </a:r>
            <a:r>
              <a:rPr lang="en-US" dirty="0" err="1" smtClean="0"/>
              <a:t>aveau</a:t>
            </a:r>
            <a:r>
              <a:rPr lang="en-US" dirty="0" smtClean="0"/>
              <a:t> </a:t>
            </a:r>
            <a:r>
              <a:rPr lang="en-US" dirty="0" err="1" smtClean="0"/>
              <a:t>nevoie</a:t>
            </a:r>
            <a:r>
              <a:rPr lang="en-US" dirty="0" smtClean="0"/>
              <a:t> </a:t>
            </a:r>
            <a:r>
              <a:rPr lang="en-US" dirty="0" err="1" smtClean="0"/>
              <a:t>urgenta</a:t>
            </a:r>
            <a:r>
              <a:rPr lang="en-US" dirty="0" smtClean="0"/>
              <a:t> de o </a:t>
            </a:r>
            <a:r>
              <a:rPr lang="en-US" dirty="0" err="1" smtClean="0"/>
              <a:t>suma</a:t>
            </a:r>
            <a:r>
              <a:rPr lang="en-US" dirty="0" smtClean="0"/>
              <a:t> </a:t>
            </a:r>
            <a:r>
              <a:rPr lang="en-US" dirty="0" err="1" smtClean="0"/>
              <a:t>suplimentara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30% au </a:t>
            </a:r>
            <a:r>
              <a:rPr lang="en-US" dirty="0" err="1" smtClean="0"/>
              <a:t>auzit</a:t>
            </a:r>
            <a:r>
              <a:rPr lang="en-US" dirty="0" smtClean="0"/>
              <a:t> prima </a:t>
            </a:r>
            <a:r>
              <a:rPr lang="en-US" dirty="0" err="1" smtClean="0"/>
              <a:t>oara</a:t>
            </a:r>
            <a:r>
              <a:rPr lang="en-US" dirty="0" smtClean="0"/>
              <a:t> de un card de credit de la </a:t>
            </a:r>
            <a:r>
              <a:rPr lang="en-US" dirty="0" err="1" smtClean="0"/>
              <a:t>prieteni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alti</a:t>
            </a:r>
            <a:r>
              <a:rPr lang="en-US" dirty="0" smtClean="0"/>
              <a:t> 30% de </a:t>
            </a:r>
            <a:r>
              <a:rPr lang="en-US" dirty="0" err="1" smtClean="0"/>
              <a:t>pe</a:t>
            </a:r>
            <a:r>
              <a:rPr lang="en-US" dirty="0" smtClean="0"/>
              <a:t> internet;</a:t>
            </a:r>
          </a:p>
          <a:p>
            <a:endParaRPr lang="en-US" dirty="0" smtClean="0"/>
          </a:p>
          <a:p>
            <a:r>
              <a:rPr lang="en-US" dirty="0" smtClean="0"/>
              <a:t>25% </a:t>
            </a:r>
            <a:r>
              <a:rPr lang="en-US" dirty="0" err="1" smtClean="0"/>
              <a:t>platesc</a:t>
            </a:r>
            <a:r>
              <a:rPr lang="en-US" dirty="0" smtClean="0"/>
              <a:t> cu </a:t>
            </a:r>
            <a:r>
              <a:rPr lang="en-US" dirty="0" err="1" smtClean="0"/>
              <a:t>cardul</a:t>
            </a:r>
            <a:r>
              <a:rPr lang="en-US" dirty="0" smtClean="0"/>
              <a:t> </a:t>
            </a:r>
            <a:r>
              <a:rPr lang="en-US" dirty="0" err="1" smtClean="0"/>
              <a:t>cumparaturile</a:t>
            </a:r>
            <a:r>
              <a:rPr lang="en-US" dirty="0" smtClean="0"/>
              <a:t> </a:t>
            </a:r>
            <a:r>
              <a:rPr lang="en-US" dirty="0" err="1" smtClean="0"/>
              <a:t>uzuale</a:t>
            </a:r>
            <a:r>
              <a:rPr lang="en-US" dirty="0" smtClean="0"/>
              <a:t>, </a:t>
            </a:r>
            <a:r>
              <a:rPr lang="en-US" dirty="0" err="1" smtClean="0"/>
              <a:t>doar</a:t>
            </a:r>
            <a:r>
              <a:rPr lang="en-US" dirty="0" smtClean="0"/>
              <a:t> 16% </a:t>
            </a:r>
            <a:r>
              <a:rPr lang="en-US" dirty="0" err="1" smtClean="0"/>
              <a:t>fac</a:t>
            </a:r>
            <a:r>
              <a:rPr lang="en-US" dirty="0" smtClean="0"/>
              <a:t> </a:t>
            </a:r>
            <a:r>
              <a:rPr lang="en-US" dirty="0" err="1" smtClean="0"/>
              <a:t>achizitii</a:t>
            </a:r>
            <a:r>
              <a:rPr lang="en-US" dirty="0" smtClean="0"/>
              <a:t> </a:t>
            </a:r>
            <a:r>
              <a:rPr lang="en-US" dirty="0" err="1" smtClean="0"/>
              <a:t>exclusiv</a:t>
            </a:r>
            <a:r>
              <a:rPr lang="en-US" dirty="0" smtClean="0"/>
              <a:t> in </a:t>
            </a:r>
            <a:r>
              <a:rPr lang="en-US" dirty="0" err="1" smtClean="0"/>
              <a:t>magazinele</a:t>
            </a:r>
            <a:r>
              <a:rPr lang="en-US" dirty="0" smtClean="0"/>
              <a:t> </a:t>
            </a:r>
            <a:r>
              <a:rPr lang="en-US" dirty="0" err="1" smtClean="0"/>
              <a:t>partenere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au </a:t>
            </a:r>
            <a:r>
              <a:rPr lang="en-US" dirty="0" err="1" smtClean="0"/>
              <a:t>beneficii</a:t>
            </a:r>
            <a:r>
              <a:rPr lang="en-US" dirty="0" smtClean="0"/>
              <a:t> </a:t>
            </a:r>
            <a:r>
              <a:rPr lang="en-US" dirty="0" err="1" smtClean="0"/>
              <a:t>suplimentare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alti</a:t>
            </a:r>
            <a:r>
              <a:rPr lang="en-US" dirty="0" smtClean="0"/>
              <a:t> 16% </a:t>
            </a:r>
            <a:r>
              <a:rPr lang="en-US" dirty="0" err="1" smtClean="0"/>
              <a:t>doar</a:t>
            </a:r>
            <a:r>
              <a:rPr lang="en-US" dirty="0" smtClean="0"/>
              <a:t> in </a:t>
            </a:r>
            <a:r>
              <a:rPr lang="en-US" dirty="0" err="1" smtClean="0"/>
              <a:t>situatii</a:t>
            </a:r>
            <a:r>
              <a:rPr lang="en-US" dirty="0" smtClean="0"/>
              <a:t> de </a:t>
            </a:r>
            <a:r>
              <a:rPr lang="en-US" dirty="0" err="1" smtClean="0"/>
              <a:t>urgenta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60% </a:t>
            </a:r>
            <a:r>
              <a:rPr lang="en-US" dirty="0" err="1" smtClean="0"/>
              <a:t>cunosc</a:t>
            </a:r>
            <a:r>
              <a:rPr lang="en-US" dirty="0" smtClean="0"/>
              <a:t> </a:t>
            </a:r>
            <a:r>
              <a:rPr lang="en-US" dirty="0" err="1" smtClean="0"/>
              <a:t>beneficiile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reducerile</a:t>
            </a:r>
            <a:r>
              <a:rPr lang="en-US" dirty="0" smtClean="0"/>
              <a:t> </a:t>
            </a:r>
            <a:r>
              <a:rPr lang="en-US" dirty="0" err="1" smtClean="0"/>
              <a:t>cardurilor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care le </a:t>
            </a:r>
            <a:r>
              <a:rPr lang="en-US" dirty="0" err="1" smtClean="0"/>
              <a:t>detin</a:t>
            </a:r>
            <a:r>
              <a:rPr lang="en-US" dirty="0" smtClean="0"/>
              <a:t>, </a:t>
            </a:r>
            <a:r>
              <a:rPr lang="en-US" dirty="0" err="1" smtClean="0"/>
              <a:t>insa</a:t>
            </a:r>
            <a:r>
              <a:rPr lang="en-US" dirty="0" smtClean="0"/>
              <a:t> 20% nu </a:t>
            </a:r>
            <a:r>
              <a:rPr lang="en-US" dirty="0" err="1" smtClean="0"/>
              <a:t>stiu</a:t>
            </a:r>
            <a:r>
              <a:rPr lang="en-US" dirty="0" smtClean="0"/>
              <a:t> care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acestea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alti</a:t>
            </a:r>
            <a:r>
              <a:rPr lang="en-US" dirty="0" smtClean="0"/>
              <a:t> 20% nu </a:t>
            </a:r>
            <a:r>
              <a:rPr lang="en-US" dirty="0" err="1" smtClean="0"/>
              <a:t>cred</a:t>
            </a:r>
            <a:r>
              <a:rPr lang="en-US" dirty="0" smtClean="0"/>
              <a:t> ca au </a:t>
            </a:r>
            <a:r>
              <a:rPr lang="en-US" dirty="0" err="1" smtClean="0"/>
              <a:t>astfel</a:t>
            </a:r>
            <a:r>
              <a:rPr lang="en-US" dirty="0" smtClean="0"/>
              <a:t> de </a:t>
            </a:r>
            <a:r>
              <a:rPr lang="en-US" dirty="0" err="1" smtClean="0"/>
              <a:t>avantaje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cardurile</a:t>
            </a:r>
            <a:r>
              <a:rPr lang="en-US" dirty="0" smtClean="0"/>
              <a:t> </a:t>
            </a:r>
            <a:r>
              <a:rPr lang="en-US" dirty="0" err="1" smtClean="0"/>
              <a:t>lor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35% </a:t>
            </a:r>
            <a:r>
              <a:rPr lang="en-US" dirty="0" err="1" smtClean="0"/>
              <a:t>urmaresc</a:t>
            </a:r>
            <a:r>
              <a:rPr lang="en-US" dirty="0" smtClean="0"/>
              <a:t> </a:t>
            </a:r>
            <a:r>
              <a:rPr lang="en-US" dirty="0" err="1" smtClean="0"/>
              <a:t>campaniile</a:t>
            </a:r>
            <a:r>
              <a:rPr lang="en-US" dirty="0" smtClean="0"/>
              <a:t> </a:t>
            </a:r>
            <a:r>
              <a:rPr lang="en-US" dirty="0" err="1" smtClean="0"/>
              <a:t>promotionale</a:t>
            </a:r>
            <a:r>
              <a:rPr lang="en-US" dirty="0" smtClean="0"/>
              <a:t> dedicate </a:t>
            </a:r>
            <a:r>
              <a:rPr lang="en-US" dirty="0" err="1" smtClean="0"/>
              <a:t>cardurilor</a:t>
            </a:r>
            <a:r>
              <a:rPr lang="en-US" dirty="0" smtClean="0"/>
              <a:t> </a:t>
            </a:r>
            <a:r>
              <a:rPr lang="en-US" dirty="0" err="1" smtClean="0"/>
              <a:t>lor</a:t>
            </a:r>
            <a:r>
              <a:rPr lang="en-US" dirty="0" smtClean="0"/>
              <a:t>, </a:t>
            </a:r>
            <a:r>
              <a:rPr lang="en-US" dirty="0" err="1" smtClean="0"/>
              <a:t>alti</a:t>
            </a:r>
            <a:r>
              <a:rPr lang="en-US" dirty="0" smtClean="0"/>
              <a:t> 40%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uneori</a:t>
            </a:r>
            <a:r>
              <a:rPr lang="en-US" dirty="0" smtClean="0"/>
              <a:t> </a:t>
            </a:r>
            <a:r>
              <a:rPr lang="en-US" dirty="0" err="1" smtClean="0"/>
              <a:t>atenti</a:t>
            </a:r>
            <a:r>
              <a:rPr lang="en-US" dirty="0" smtClean="0"/>
              <a:t> la </a:t>
            </a:r>
            <a:r>
              <a:rPr lang="en-US" dirty="0" err="1" smtClean="0"/>
              <a:t>astfel</a:t>
            </a:r>
            <a:r>
              <a:rPr lang="en-US" dirty="0" smtClean="0"/>
              <a:t> de </a:t>
            </a:r>
            <a:r>
              <a:rPr lang="en-US" dirty="0" err="1" smtClean="0"/>
              <a:t>informatii</a:t>
            </a:r>
            <a:r>
              <a:rPr lang="en-US" dirty="0" smtClean="0"/>
              <a:t>, </a:t>
            </a:r>
            <a:r>
              <a:rPr lang="en-US" dirty="0" err="1" smtClean="0"/>
              <a:t>insa</a:t>
            </a:r>
            <a:r>
              <a:rPr lang="en-US" dirty="0" smtClean="0"/>
              <a:t> </a:t>
            </a:r>
            <a:r>
              <a:rPr lang="en-US" dirty="0" err="1" smtClean="0"/>
              <a:t>peste</a:t>
            </a:r>
            <a:r>
              <a:rPr lang="en-US" dirty="0" smtClean="0"/>
              <a:t> 20% nu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interesati</a:t>
            </a:r>
            <a:r>
              <a:rPr lang="en-US" dirty="0" smtClean="0"/>
              <a:t> de </a:t>
            </a:r>
            <a:r>
              <a:rPr lang="en-US" dirty="0" err="1" smtClean="0"/>
              <a:t>programele</a:t>
            </a:r>
            <a:r>
              <a:rPr lang="en-US" dirty="0" smtClean="0"/>
              <a:t> </a:t>
            </a:r>
            <a:r>
              <a:rPr lang="en-US" dirty="0" err="1" smtClean="0"/>
              <a:t>oferite</a:t>
            </a:r>
            <a:r>
              <a:rPr lang="en-US" dirty="0" smtClean="0"/>
              <a:t> de </a:t>
            </a:r>
            <a:r>
              <a:rPr lang="en-US" dirty="0" err="1" smtClean="0"/>
              <a:t>aceste</a:t>
            </a:r>
            <a:r>
              <a:rPr lang="en-US" dirty="0" smtClean="0"/>
              <a:t> </a:t>
            </a:r>
            <a:r>
              <a:rPr lang="en-US" dirty="0" err="1" smtClean="0"/>
              <a:t>produse</a:t>
            </a:r>
            <a:r>
              <a:rPr lang="en-US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dirty="0" err="1" smtClean="0"/>
              <a:t>Sumar</a:t>
            </a:r>
            <a:r>
              <a:rPr lang="en-US" dirty="0" smtClean="0"/>
              <a:t> 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0010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60% </a:t>
            </a:r>
            <a:r>
              <a:rPr lang="en-US" dirty="0" err="1" smtClean="0"/>
              <a:t>folosesc</a:t>
            </a:r>
            <a:r>
              <a:rPr lang="en-US" dirty="0" smtClean="0"/>
              <a:t> </a:t>
            </a:r>
            <a:r>
              <a:rPr lang="en-US" dirty="0" err="1" smtClean="0"/>
              <a:t>cardul</a:t>
            </a:r>
            <a:r>
              <a:rPr lang="en-US" dirty="0" smtClean="0"/>
              <a:t> de credit de +10 </a:t>
            </a:r>
            <a:r>
              <a:rPr lang="en-US" dirty="0" err="1" smtClean="0"/>
              <a:t>ori</a:t>
            </a:r>
            <a:r>
              <a:rPr lang="en-US" dirty="0" smtClean="0"/>
              <a:t>/an, 20% de 1-5 </a:t>
            </a:r>
            <a:r>
              <a:rPr lang="en-US" dirty="0" err="1" smtClean="0"/>
              <a:t>ori</a:t>
            </a:r>
            <a:r>
              <a:rPr lang="en-US" dirty="0" smtClean="0"/>
              <a:t>/an </a:t>
            </a:r>
            <a:r>
              <a:rPr lang="en-US" dirty="0" err="1" smtClean="0"/>
              <a:t>si</a:t>
            </a:r>
            <a:r>
              <a:rPr lang="en-US" dirty="0" smtClean="0"/>
              <a:t> 15% de 5-10 </a:t>
            </a:r>
            <a:r>
              <a:rPr lang="en-US" dirty="0" err="1" smtClean="0"/>
              <a:t>ori</a:t>
            </a:r>
            <a:r>
              <a:rPr lang="en-US" dirty="0" smtClean="0"/>
              <a:t> / an;</a:t>
            </a:r>
          </a:p>
          <a:p>
            <a:endParaRPr lang="en-US" dirty="0" smtClean="0"/>
          </a:p>
          <a:p>
            <a:r>
              <a:rPr lang="en-US" dirty="0" smtClean="0"/>
              <a:t>60% - 70% </a:t>
            </a:r>
            <a:r>
              <a:rPr lang="en-US" dirty="0" err="1" smtClean="0"/>
              <a:t>stiu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reprezinta</a:t>
            </a:r>
            <a:r>
              <a:rPr lang="en-US" dirty="0" smtClean="0"/>
              <a:t> </a:t>
            </a:r>
            <a:r>
              <a:rPr lang="en-US" dirty="0" err="1" smtClean="0"/>
              <a:t>perioada</a:t>
            </a:r>
            <a:r>
              <a:rPr lang="en-US" dirty="0" smtClean="0"/>
              <a:t> de </a:t>
            </a:r>
            <a:r>
              <a:rPr lang="en-US" dirty="0" err="1" smtClean="0"/>
              <a:t>gratie</a:t>
            </a:r>
            <a:r>
              <a:rPr lang="en-US" dirty="0" smtClean="0"/>
              <a:t>, cum </a:t>
            </a:r>
            <a:r>
              <a:rPr lang="en-US" dirty="0" err="1" smtClean="0"/>
              <a:t>anume</a:t>
            </a:r>
            <a:r>
              <a:rPr lang="en-US" dirty="0" smtClean="0"/>
              <a:t> se </a:t>
            </a:r>
            <a:r>
              <a:rPr lang="en-US" dirty="0" err="1" smtClean="0"/>
              <a:t>calculeaza</a:t>
            </a:r>
            <a:r>
              <a:rPr lang="en-US" dirty="0" smtClean="0"/>
              <a:t> </a:t>
            </a:r>
            <a:r>
              <a:rPr lang="en-US" dirty="0" err="1" smtClean="0"/>
              <a:t>aceasta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cum </a:t>
            </a:r>
            <a:r>
              <a:rPr lang="en-US" dirty="0" err="1" smtClean="0"/>
              <a:t>functioneaza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err="1" smtClean="0"/>
              <a:t>Jumatate</a:t>
            </a:r>
            <a:r>
              <a:rPr lang="en-US" dirty="0" smtClean="0"/>
              <a:t> </a:t>
            </a:r>
            <a:r>
              <a:rPr lang="en-US" dirty="0" err="1" smtClean="0"/>
              <a:t>fac</a:t>
            </a:r>
            <a:r>
              <a:rPr lang="en-US" dirty="0" smtClean="0"/>
              <a:t> </a:t>
            </a:r>
            <a:r>
              <a:rPr lang="en-US" dirty="0" err="1" smtClean="0"/>
              <a:t>achizitii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internet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jumatate</a:t>
            </a:r>
            <a:r>
              <a:rPr lang="en-US" dirty="0" smtClean="0"/>
              <a:t> nu, </a:t>
            </a:r>
            <a:r>
              <a:rPr lang="en-US" dirty="0" err="1" smtClean="0"/>
              <a:t>cativa</a:t>
            </a:r>
            <a:r>
              <a:rPr lang="en-US" dirty="0" smtClean="0"/>
              <a:t> </a:t>
            </a:r>
            <a:r>
              <a:rPr lang="en-US" dirty="0" err="1" smtClean="0"/>
              <a:t>dintre</a:t>
            </a:r>
            <a:r>
              <a:rPr lang="en-US" dirty="0" smtClean="0"/>
              <a:t> </a:t>
            </a:r>
            <a:r>
              <a:rPr lang="en-US" dirty="0" err="1" smtClean="0"/>
              <a:t>acestia</a:t>
            </a:r>
            <a:r>
              <a:rPr lang="en-US" dirty="0" smtClean="0"/>
              <a:t> nu au </a:t>
            </a:r>
            <a:r>
              <a:rPr lang="en-US" dirty="0" err="1" smtClean="0"/>
              <a:t>incredere</a:t>
            </a:r>
            <a:r>
              <a:rPr lang="en-US" dirty="0" smtClean="0"/>
              <a:t> in </a:t>
            </a:r>
            <a:r>
              <a:rPr lang="en-US" dirty="0" err="1" smtClean="0"/>
              <a:t>cumparaturile</a:t>
            </a:r>
            <a:r>
              <a:rPr lang="en-US" dirty="0" smtClean="0"/>
              <a:t> </a:t>
            </a:r>
            <a:r>
              <a:rPr lang="en-US" dirty="0" err="1" smtClean="0"/>
              <a:t>facute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internet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alti</a:t>
            </a:r>
            <a:r>
              <a:rPr lang="en-US" dirty="0" smtClean="0"/>
              <a:t> </a:t>
            </a:r>
            <a:r>
              <a:rPr lang="en-US" dirty="0" err="1" smtClean="0"/>
              <a:t>cativa</a:t>
            </a:r>
            <a:r>
              <a:rPr lang="en-US" dirty="0" smtClean="0"/>
              <a:t> nu </a:t>
            </a:r>
            <a:r>
              <a:rPr lang="en-US" dirty="0" err="1" smtClean="0"/>
              <a:t>stiu</a:t>
            </a:r>
            <a:r>
              <a:rPr lang="en-US" dirty="0" smtClean="0"/>
              <a:t> cum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cumpere</a:t>
            </a:r>
            <a:r>
              <a:rPr lang="en-US" dirty="0" smtClean="0"/>
              <a:t> online;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anii</a:t>
            </a:r>
            <a:r>
              <a:rPr lang="en-US" dirty="0" smtClean="0"/>
              <a:t> de </a:t>
            </a:r>
            <a:r>
              <a:rPr lang="en-US" dirty="0" err="1" smtClean="0"/>
              <a:t>recesiune</a:t>
            </a:r>
            <a:r>
              <a:rPr lang="en-US" dirty="0" smtClean="0"/>
              <a:t> 40% au </a:t>
            </a:r>
            <a:r>
              <a:rPr lang="en-US" dirty="0" err="1" smtClean="0"/>
              <a:t>suferit</a:t>
            </a:r>
            <a:r>
              <a:rPr lang="en-US" dirty="0" smtClean="0"/>
              <a:t> </a:t>
            </a:r>
            <a:r>
              <a:rPr lang="en-US" dirty="0" err="1" smtClean="0"/>
              <a:t>diminuari</a:t>
            </a:r>
            <a:r>
              <a:rPr lang="en-US" dirty="0" smtClean="0"/>
              <a:t> de </a:t>
            </a:r>
            <a:r>
              <a:rPr lang="en-US" dirty="0" err="1" smtClean="0"/>
              <a:t>venituri</a:t>
            </a:r>
            <a:r>
              <a:rPr lang="en-US" dirty="0" smtClean="0"/>
              <a:t> (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alti</a:t>
            </a:r>
            <a:r>
              <a:rPr lang="en-US" dirty="0" smtClean="0"/>
              <a:t> 21% au </a:t>
            </a:r>
            <a:r>
              <a:rPr lang="en-US" dirty="0" err="1" smtClean="0"/>
              <a:t>suferit</a:t>
            </a:r>
            <a:r>
              <a:rPr lang="en-US" dirty="0" smtClean="0"/>
              <a:t> </a:t>
            </a:r>
            <a:r>
              <a:rPr lang="en-US" dirty="0" err="1" smtClean="0"/>
              <a:t>pierderi</a:t>
            </a:r>
            <a:r>
              <a:rPr lang="en-US" dirty="0" smtClean="0"/>
              <a:t> de </a:t>
            </a:r>
            <a:r>
              <a:rPr lang="en-US" dirty="0" err="1" smtClean="0"/>
              <a:t>peste</a:t>
            </a:r>
            <a:r>
              <a:rPr lang="en-US" dirty="0" smtClean="0"/>
              <a:t> 40% din </a:t>
            </a:r>
            <a:r>
              <a:rPr lang="en-US" dirty="0" err="1" smtClean="0"/>
              <a:t>sumele</a:t>
            </a:r>
            <a:r>
              <a:rPr lang="en-US" dirty="0" smtClean="0"/>
              <a:t> castigate anterior </a:t>
            </a:r>
            <a:r>
              <a:rPr lang="en-US" dirty="0" err="1" smtClean="0"/>
              <a:t>recesiunii</a:t>
            </a:r>
            <a:r>
              <a:rPr lang="en-US" dirty="0" smtClean="0"/>
              <a:t>).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urmare</a:t>
            </a:r>
            <a:r>
              <a:rPr lang="en-US" dirty="0" smtClean="0"/>
              <a:t>, 34% au </a:t>
            </a:r>
            <a:r>
              <a:rPr lang="en-US" dirty="0" err="1" smtClean="0"/>
              <a:t>redus</a:t>
            </a:r>
            <a:r>
              <a:rPr lang="en-US" dirty="0" smtClean="0"/>
              <a:t> </a:t>
            </a:r>
            <a:r>
              <a:rPr lang="en-US" dirty="0" err="1" smtClean="0"/>
              <a:t>cheltuielile</a:t>
            </a:r>
            <a:r>
              <a:rPr lang="en-US" dirty="0" smtClean="0"/>
              <a:t>, 32% au </a:t>
            </a:r>
            <a:r>
              <a:rPr lang="en-US" dirty="0" err="1" smtClean="0"/>
              <a:t>inceput</a:t>
            </a:r>
            <a:r>
              <a:rPr lang="en-US" dirty="0" smtClean="0"/>
              <a:t> </a:t>
            </a:r>
            <a:r>
              <a:rPr lang="en-US" dirty="0" err="1" smtClean="0"/>
              <a:t>sa-si</a:t>
            </a:r>
            <a:r>
              <a:rPr lang="en-US" dirty="0" smtClean="0"/>
              <a:t> </a:t>
            </a:r>
            <a:r>
              <a:rPr lang="en-US" dirty="0" err="1" smtClean="0"/>
              <a:t>organizeze</a:t>
            </a:r>
            <a:r>
              <a:rPr lang="en-US" dirty="0" smtClean="0"/>
              <a:t> </a:t>
            </a:r>
            <a:r>
              <a:rPr lang="en-US" dirty="0" err="1" smtClean="0"/>
              <a:t>bugetul</a:t>
            </a:r>
            <a:r>
              <a:rPr lang="en-US" dirty="0" smtClean="0"/>
              <a:t> personal, 15% au </a:t>
            </a:r>
            <a:r>
              <a:rPr lang="en-US" dirty="0" err="1" smtClean="0"/>
              <a:t>inceput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economiseasca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altor</a:t>
            </a:r>
            <a:r>
              <a:rPr lang="en-US" dirty="0" smtClean="0"/>
              <a:t> 15% le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teama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in </a:t>
            </a:r>
            <a:r>
              <a:rPr lang="en-US" dirty="0" err="1" smtClean="0"/>
              <a:t>aceasta</a:t>
            </a:r>
            <a:r>
              <a:rPr lang="en-US" dirty="0" smtClean="0"/>
              <a:t> </a:t>
            </a:r>
            <a:r>
              <a:rPr lang="en-US" dirty="0" err="1" smtClean="0"/>
              <a:t>perioada</a:t>
            </a:r>
            <a:r>
              <a:rPr lang="en-US" dirty="0" smtClean="0"/>
              <a:t> un credit;</a:t>
            </a:r>
          </a:p>
          <a:p>
            <a:endParaRPr lang="en-US" dirty="0" smtClean="0"/>
          </a:p>
          <a:p>
            <a:r>
              <a:rPr lang="en-US" dirty="0" err="1" smtClean="0"/>
              <a:t>Daca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alege</a:t>
            </a:r>
            <a:r>
              <a:rPr lang="en-US" dirty="0" smtClean="0"/>
              <a:t> </a:t>
            </a:r>
            <a:r>
              <a:rPr lang="en-US" dirty="0" err="1" smtClean="0"/>
              <a:t>astazi</a:t>
            </a:r>
            <a:r>
              <a:rPr lang="en-US" dirty="0" smtClean="0"/>
              <a:t> un </a:t>
            </a:r>
            <a:r>
              <a:rPr lang="en-US" dirty="0" err="1" smtClean="0"/>
              <a:t>nou</a:t>
            </a:r>
            <a:r>
              <a:rPr lang="en-US" dirty="0" smtClean="0"/>
              <a:t> card de credit 70% </a:t>
            </a:r>
            <a:r>
              <a:rPr lang="en-US" dirty="0" err="1" smtClean="0"/>
              <a:t>dintre</a:t>
            </a:r>
            <a:r>
              <a:rPr lang="en-US" dirty="0" smtClean="0"/>
              <a:t> </a:t>
            </a:r>
            <a:r>
              <a:rPr lang="en-US" dirty="0" err="1" smtClean="0"/>
              <a:t>respondenti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folosi</a:t>
            </a:r>
            <a:r>
              <a:rPr lang="en-US" dirty="0" smtClean="0"/>
              <a:t> </a:t>
            </a:r>
            <a:r>
              <a:rPr lang="en-US" dirty="0" err="1" smtClean="0"/>
              <a:t>criteriul</a:t>
            </a:r>
            <a:r>
              <a:rPr lang="en-US" dirty="0" smtClean="0"/>
              <a:t> </a:t>
            </a:r>
            <a:r>
              <a:rPr lang="en-US" dirty="0" err="1" smtClean="0"/>
              <a:t>costurilor</a:t>
            </a:r>
            <a:r>
              <a:rPr lang="en-US" dirty="0" smtClean="0"/>
              <a:t>, </a:t>
            </a:r>
            <a:r>
              <a:rPr lang="en-US" dirty="0" err="1" smtClean="0"/>
              <a:t>insa</a:t>
            </a:r>
            <a:r>
              <a:rPr lang="en-US" dirty="0" smtClean="0"/>
              <a:t> 40%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interesati</a:t>
            </a:r>
            <a:r>
              <a:rPr lang="en-US" dirty="0" smtClean="0"/>
              <a:t> de “rate fixe cu </a:t>
            </a:r>
            <a:r>
              <a:rPr lang="en-US" dirty="0" err="1" smtClean="0"/>
              <a:t>dobanda</a:t>
            </a:r>
            <a:r>
              <a:rPr lang="en-US" dirty="0" smtClean="0"/>
              <a:t> zero” in </a:t>
            </a:r>
            <a:r>
              <a:rPr lang="en-US" dirty="0" err="1" smtClean="0"/>
              <a:t>magazinele</a:t>
            </a:r>
            <a:r>
              <a:rPr lang="en-US" dirty="0" smtClean="0"/>
              <a:t> </a:t>
            </a:r>
            <a:r>
              <a:rPr lang="en-US" dirty="0" err="1" smtClean="0"/>
              <a:t>partenere</a:t>
            </a:r>
            <a:r>
              <a:rPr lang="en-US" dirty="0" smtClean="0"/>
              <a:t>, 35% de </a:t>
            </a:r>
            <a:r>
              <a:rPr lang="en-US" dirty="0" err="1" smtClean="0"/>
              <a:t>perioada</a:t>
            </a:r>
            <a:r>
              <a:rPr lang="en-US" dirty="0" smtClean="0"/>
              <a:t> de </a:t>
            </a:r>
            <a:r>
              <a:rPr lang="en-US" dirty="0" err="1" smtClean="0"/>
              <a:t>gratie</a:t>
            </a:r>
            <a:r>
              <a:rPr lang="en-US" dirty="0" smtClean="0"/>
              <a:t>, 30% de </a:t>
            </a:r>
            <a:r>
              <a:rPr lang="en-US" dirty="0" err="1" smtClean="0"/>
              <a:t>comisionul</a:t>
            </a:r>
            <a:r>
              <a:rPr lang="en-US" dirty="0" smtClean="0"/>
              <a:t> de </a:t>
            </a:r>
            <a:r>
              <a:rPr lang="en-US" dirty="0" err="1" smtClean="0"/>
              <a:t>retragere</a:t>
            </a:r>
            <a:r>
              <a:rPr lang="en-US" dirty="0" smtClean="0"/>
              <a:t> </a:t>
            </a:r>
            <a:r>
              <a:rPr lang="en-US" dirty="0" err="1" smtClean="0"/>
              <a:t>numerar</a:t>
            </a:r>
            <a:r>
              <a:rPr lang="en-US" dirty="0" smtClean="0"/>
              <a:t>, </a:t>
            </a:r>
            <a:r>
              <a:rPr lang="en-US" dirty="0" err="1" smtClean="0"/>
              <a:t>alti</a:t>
            </a:r>
            <a:r>
              <a:rPr lang="en-US" dirty="0" smtClean="0"/>
              <a:t> 30% de </a:t>
            </a:r>
            <a:r>
              <a:rPr lang="en-US" dirty="0" err="1" smtClean="0"/>
              <a:t>suma</a:t>
            </a:r>
            <a:r>
              <a:rPr lang="en-US" dirty="0" smtClean="0"/>
              <a:t> maxima </a:t>
            </a:r>
            <a:r>
              <a:rPr lang="en-US" dirty="0" err="1" smtClean="0"/>
              <a:t>acordata</a:t>
            </a:r>
            <a:r>
              <a:rPr lang="en-US" dirty="0" smtClean="0"/>
              <a:t>, 25% de </a:t>
            </a:r>
            <a:r>
              <a:rPr lang="en-US" dirty="0" err="1" smtClean="0"/>
              <a:t>elemente</a:t>
            </a:r>
            <a:r>
              <a:rPr lang="en-US" dirty="0" smtClean="0"/>
              <a:t> de </a:t>
            </a:r>
            <a:r>
              <a:rPr lang="en-US" dirty="0" err="1" smtClean="0"/>
              <a:t>securitate</a:t>
            </a:r>
            <a:r>
              <a:rPr lang="en-US" dirty="0" smtClean="0"/>
              <a:t> </a:t>
            </a:r>
            <a:r>
              <a:rPr lang="en-US" dirty="0" err="1" smtClean="0"/>
              <a:t>sporita</a:t>
            </a:r>
            <a:r>
              <a:rPr lang="en-US" dirty="0" smtClean="0"/>
              <a:t>, 24% de cash-back </a:t>
            </a:r>
            <a:r>
              <a:rPr lang="en-US" dirty="0" err="1" smtClean="0"/>
              <a:t>si</a:t>
            </a:r>
            <a:r>
              <a:rPr lang="en-US" dirty="0" smtClean="0"/>
              <a:t> 18% de </a:t>
            </a:r>
            <a:r>
              <a:rPr lang="en-US" dirty="0" err="1" smtClean="0"/>
              <a:t>optiunea</a:t>
            </a:r>
            <a:r>
              <a:rPr lang="en-US" dirty="0" smtClean="0"/>
              <a:t> de a face </a:t>
            </a:r>
            <a:r>
              <a:rPr lang="en-US" dirty="0" err="1" smtClean="0"/>
              <a:t>cumparaturi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internet.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A </a:t>
            </a:r>
            <a:r>
              <a:rPr lang="en-US" sz="4000" dirty="0" err="1" smtClean="0"/>
              <a:t>Doua</a:t>
            </a:r>
            <a:r>
              <a:rPr lang="en-US" sz="4000" dirty="0" smtClean="0"/>
              <a:t> Parte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 err="1" smtClean="0"/>
              <a:t>Neposesori</a:t>
            </a:r>
            <a:r>
              <a:rPr lang="en-US" sz="3000" dirty="0" smtClean="0"/>
              <a:t> de </a:t>
            </a:r>
            <a:r>
              <a:rPr lang="en-US" sz="3000" dirty="0" err="1" smtClean="0"/>
              <a:t>Carduri</a:t>
            </a:r>
            <a:r>
              <a:rPr lang="en-US" sz="3000" dirty="0" smtClean="0"/>
              <a:t> de Credit</a:t>
            </a:r>
          </a:p>
          <a:p>
            <a:pPr algn="ctr">
              <a:buNone/>
            </a:pPr>
            <a:endParaRPr lang="en-US" sz="3000" dirty="0" smtClean="0"/>
          </a:p>
          <a:p>
            <a:pPr algn="ctr"/>
            <a:r>
              <a:rPr lang="en-US" sz="3000" dirty="0" smtClean="0"/>
              <a:t>654 </a:t>
            </a:r>
            <a:r>
              <a:rPr lang="en-US" sz="3000" dirty="0" err="1" smtClean="0"/>
              <a:t>respondenti</a:t>
            </a:r>
            <a:endParaRPr lang="en-US" sz="3000" dirty="0" smtClean="0"/>
          </a:p>
          <a:p>
            <a:pPr algn="ctr"/>
            <a:endParaRPr lang="en-US" sz="3000" dirty="0" smtClean="0"/>
          </a:p>
          <a:p>
            <a:pPr algn="ctr"/>
            <a:r>
              <a:rPr lang="en-US" sz="3000" dirty="0" smtClean="0"/>
              <a:t>15 de </a:t>
            </a:r>
            <a:r>
              <a:rPr lang="en-US" sz="3000" dirty="0" err="1" smtClean="0"/>
              <a:t>Intrebari</a:t>
            </a:r>
            <a:endParaRPr lang="en-US" sz="3000" dirty="0" smtClean="0"/>
          </a:p>
          <a:p>
            <a:pPr algn="ctr"/>
            <a:endParaRPr lang="en-US" sz="3000" dirty="0" smtClean="0"/>
          </a:p>
          <a:p>
            <a:pPr algn="ctr"/>
            <a:r>
              <a:rPr lang="en-US" sz="3000" dirty="0" smtClean="0"/>
              <a:t>(</a:t>
            </a:r>
            <a:r>
              <a:rPr lang="en-US" sz="3000" i="1" dirty="0" err="1" smtClean="0"/>
              <a:t>dintre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acestea</a:t>
            </a:r>
            <a:r>
              <a:rPr lang="en-US" sz="3000" i="1" dirty="0" smtClean="0"/>
              <a:t>, </a:t>
            </a:r>
            <a:r>
              <a:rPr lang="en-US" sz="3000" i="1" dirty="0" err="1" smtClean="0"/>
              <a:t>vom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prezenta</a:t>
            </a:r>
            <a:r>
              <a:rPr lang="en-US" sz="3000" i="1" dirty="0" smtClean="0"/>
              <a:t> 6</a:t>
            </a:r>
            <a:r>
              <a:rPr lang="en-US" sz="3000" dirty="0" smtClean="0"/>
              <a:t>)</a:t>
            </a:r>
          </a:p>
          <a:p>
            <a:pPr algn="ctr"/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Ce</a:t>
            </a:r>
            <a:r>
              <a:rPr lang="en-US" dirty="0" smtClean="0"/>
              <a:t> v-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motiva</a:t>
            </a:r>
            <a:r>
              <a:rPr lang="en-US" dirty="0" smtClean="0"/>
              <a:t> </a:t>
            </a:r>
            <a:r>
              <a:rPr lang="en-US" dirty="0" err="1" smtClean="0"/>
              <a:t>achizitionarea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card de credit?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52400" y="1219200"/>
          <a:ext cx="8001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868362"/>
          </a:xfrm>
        </p:spPr>
        <p:txBody>
          <a:bodyPr>
            <a:noAutofit/>
          </a:bodyPr>
          <a:lstStyle/>
          <a:p>
            <a:pPr algn="ctr"/>
            <a:r>
              <a:rPr lang="it-IT" sz="2700" dirty="0" smtClean="0"/>
              <a:t>Daca ati alege un card de credit care ar fi criteriile dvs.?</a:t>
            </a:r>
            <a:endParaRPr lang="en-US" sz="27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52400" y="1600200"/>
          <a:ext cx="8001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err="1" smtClean="0"/>
              <a:t>Ati</a:t>
            </a:r>
            <a:r>
              <a:rPr lang="en-US" sz="2700" dirty="0" smtClean="0"/>
              <a:t> </a:t>
            </a:r>
            <a:r>
              <a:rPr lang="en-US" sz="2700" dirty="0" err="1" smtClean="0"/>
              <a:t>utiliza</a:t>
            </a:r>
            <a:r>
              <a:rPr lang="en-US" sz="2700" dirty="0" smtClean="0"/>
              <a:t> </a:t>
            </a:r>
            <a:r>
              <a:rPr lang="en-US" sz="2700" dirty="0" err="1" smtClean="0"/>
              <a:t>cardul</a:t>
            </a:r>
            <a:r>
              <a:rPr lang="en-US" sz="2700" dirty="0" smtClean="0"/>
              <a:t> </a:t>
            </a:r>
            <a:r>
              <a:rPr lang="en-US" sz="2700" dirty="0" err="1" smtClean="0"/>
              <a:t>dvs</a:t>
            </a:r>
            <a:r>
              <a:rPr lang="en-US" sz="2700" dirty="0" smtClean="0"/>
              <a:t>. de credit </a:t>
            </a:r>
            <a:r>
              <a:rPr lang="en-US" sz="2700" dirty="0" err="1" smtClean="0"/>
              <a:t>pentru</a:t>
            </a:r>
            <a:r>
              <a:rPr lang="en-US" sz="2700" dirty="0" smtClean="0"/>
              <a:t> </a:t>
            </a:r>
            <a:r>
              <a:rPr lang="en-US" sz="2700" dirty="0" err="1" smtClean="0"/>
              <a:t>plati</a:t>
            </a:r>
            <a:r>
              <a:rPr lang="en-US" sz="2700" dirty="0" smtClean="0"/>
              <a:t> </a:t>
            </a:r>
            <a:r>
              <a:rPr lang="en-US" sz="2700" dirty="0" err="1" smtClean="0"/>
              <a:t>pe</a:t>
            </a:r>
            <a:r>
              <a:rPr lang="en-US" sz="2700" dirty="0" smtClean="0"/>
              <a:t> internet?</a:t>
            </a:r>
            <a:endParaRPr lang="en-US" sz="27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1371600"/>
          <a:ext cx="7848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/>
          </a:bodyPr>
          <a:lstStyle/>
          <a:p>
            <a:pPr algn="ctr"/>
            <a:r>
              <a:rPr lang="it-IT" sz="2300" dirty="0" smtClean="0"/>
              <a:t>Daca ati dori informatii despre un card de credit, care considerati ca sunt cele mai importante date pe care ar trebui sa le primiti?</a:t>
            </a:r>
            <a:endParaRPr lang="en-US" sz="23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52400" y="1600200"/>
          <a:ext cx="7924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Cat </a:t>
            </a:r>
            <a:r>
              <a:rPr lang="en-US" dirty="0" err="1" smtClean="0"/>
              <a:t>timp</a:t>
            </a:r>
            <a:r>
              <a:rPr lang="en-US" dirty="0" smtClean="0"/>
              <a:t> </a:t>
            </a:r>
            <a:r>
              <a:rPr lang="en-US" dirty="0" err="1" smtClean="0"/>
              <a:t>ati</a:t>
            </a:r>
            <a:r>
              <a:rPr lang="en-US" dirty="0" smtClean="0"/>
              <a:t> </a:t>
            </a:r>
            <a:r>
              <a:rPr lang="en-US" dirty="0" err="1" smtClean="0"/>
              <a:t>investi</a:t>
            </a:r>
            <a:r>
              <a:rPr lang="en-US" dirty="0" smtClean="0"/>
              <a:t> in a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informa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aceasta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inainte</a:t>
            </a:r>
            <a:r>
              <a:rPr lang="en-US" dirty="0" smtClean="0"/>
              <a:t> de </a:t>
            </a:r>
            <a:r>
              <a:rPr lang="en-US" dirty="0" err="1" smtClean="0"/>
              <a:t>alegerea</a:t>
            </a:r>
            <a:r>
              <a:rPr lang="en-US" dirty="0" smtClean="0"/>
              <a:t> </a:t>
            </a:r>
            <a:r>
              <a:rPr lang="en-US" dirty="0" err="1" smtClean="0"/>
              <a:t>cardului</a:t>
            </a:r>
            <a:r>
              <a:rPr lang="en-US" dirty="0" smtClean="0"/>
              <a:t> de credit?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1295400"/>
          <a:ext cx="7848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Cum v-ati informa inainte de achizitia unui card de credit?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52400" y="1219200"/>
          <a:ext cx="7924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dirty="0" err="1" smtClean="0"/>
              <a:t>Sumar</a:t>
            </a:r>
            <a:r>
              <a:rPr lang="en-US" dirty="0" smtClean="0"/>
              <a:t> </a:t>
            </a:r>
            <a:r>
              <a:rPr lang="en-US" dirty="0" smtClean="0"/>
              <a:t>-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0010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60% </a:t>
            </a:r>
            <a:r>
              <a:rPr lang="en-US" dirty="0" err="1" smtClean="0"/>
              <a:t>dintre</a:t>
            </a:r>
            <a:r>
              <a:rPr lang="en-US" dirty="0" smtClean="0"/>
              <a:t> </a:t>
            </a:r>
            <a:r>
              <a:rPr lang="en-US" dirty="0" err="1" smtClean="0"/>
              <a:t>respondenti</a:t>
            </a:r>
            <a:r>
              <a:rPr lang="en-US" dirty="0" smtClean="0"/>
              <a:t> au un cont </a:t>
            </a:r>
            <a:r>
              <a:rPr lang="en-US" dirty="0" err="1" smtClean="0"/>
              <a:t>curent</a:t>
            </a:r>
            <a:r>
              <a:rPr lang="en-US" dirty="0" smtClean="0"/>
              <a:t>, 45% un card de credit </a:t>
            </a:r>
            <a:r>
              <a:rPr lang="en-US" dirty="0" err="1" smtClean="0"/>
              <a:t>si</a:t>
            </a:r>
            <a:r>
              <a:rPr lang="en-US" dirty="0" smtClean="0"/>
              <a:t> 25% un cont de </a:t>
            </a:r>
            <a:r>
              <a:rPr lang="en-US" dirty="0" err="1" smtClean="0"/>
              <a:t>economii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depozit</a:t>
            </a:r>
            <a:r>
              <a:rPr lang="en-US" dirty="0" smtClean="0"/>
              <a:t> la </a:t>
            </a:r>
            <a:r>
              <a:rPr lang="en-US" dirty="0" err="1" smtClean="0"/>
              <a:t>termen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45% nu </a:t>
            </a:r>
            <a:r>
              <a:rPr lang="en-US" dirty="0" err="1" smtClean="0"/>
              <a:t>stiu</a:t>
            </a:r>
            <a:r>
              <a:rPr lang="en-US" dirty="0" smtClean="0"/>
              <a:t> </a:t>
            </a:r>
            <a:r>
              <a:rPr lang="en-US" dirty="0" err="1" smtClean="0"/>
              <a:t>daca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achizitiona</a:t>
            </a:r>
            <a:r>
              <a:rPr lang="en-US" dirty="0" smtClean="0"/>
              <a:t> un card de credit in </a:t>
            </a:r>
            <a:r>
              <a:rPr lang="en-US" dirty="0" err="1" smtClean="0"/>
              <a:t>viitorul</a:t>
            </a:r>
            <a:r>
              <a:rPr lang="en-US" dirty="0" smtClean="0"/>
              <a:t> </a:t>
            </a:r>
            <a:r>
              <a:rPr lang="en-US" dirty="0" err="1" smtClean="0"/>
              <a:t>apropiat</a:t>
            </a:r>
            <a:r>
              <a:rPr lang="en-US" dirty="0" smtClean="0"/>
              <a:t>, 25%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interesati</a:t>
            </a:r>
            <a:r>
              <a:rPr lang="en-US" dirty="0" smtClean="0"/>
              <a:t> de </a:t>
            </a:r>
            <a:r>
              <a:rPr lang="en-US" dirty="0" err="1" smtClean="0"/>
              <a:t>aceasta</a:t>
            </a:r>
            <a:r>
              <a:rPr lang="en-US" dirty="0" smtClean="0"/>
              <a:t> </a:t>
            </a:r>
            <a:r>
              <a:rPr lang="en-US" dirty="0" err="1" smtClean="0"/>
              <a:t>oportunitate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33%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achizitiona</a:t>
            </a:r>
            <a:r>
              <a:rPr lang="en-US" dirty="0" smtClean="0"/>
              <a:t> un card de credit </a:t>
            </a:r>
            <a:r>
              <a:rPr lang="en-US" dirty="0" err="1" smtClean="0"/>
              <a:t>daca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avea</a:t>
            </a:r>
            <a:r>
              <a:rPr lang="en-US" dirty="0" smtClean="0"/>
              <a:t> </a:t>
            </a:r>
            <a:r>
              <a:rPr lang="en-US" dirty="0" err="1" smtClean="0"/>
              <a:t>nevoie</a:t>
            </a:r>
            <a:r>
              <a:rPr lang="en-US" dirty="0" smtClean="0"/>
              <a:t> </a:t>
            </a:r>
            <a:r>
              <a:rPr lang="en-US" dirty="0" err="1" smtClean="0"/>
              <a:t>urgenta</a:t>
            </a:r>
            <a:r>
              <a:rPr lang="en-US" dirty="0" smtClean="0"/>
              <a:t> de </a:t>
            </a:r>
            <a:r>
              <a:rPr lang="en-US" dirty="0" err="1" smtClean="0"/>
              <a:t>bani</a:t>
            </a:r>
            <a:r>
              <a:rPr lang="en-US" dirty="0" smtClean="0"/>
              <a:t>, 25% </a:t>
            </a:r>
            <a:r>
              <a:rPr lang="en-US" dirty="0" err="1" smtClean="0"/>
              <a:t>daca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gasi</a:t>
            </a:r>
            <a:r>
              <a:rPr lang="en-US" dirty="0" smtClean="0"/>
              <a:t> o </a:t>
            </a:r>
            <a:r>
              <a:rPr lang="en-US" dirty="0" err="1" smtClean="0"/>
              <a:t>promotie</a:t>
            </a:r>
            <a:r>
              <a:rPr lang="en-US" dirty="0" smtClean="0"/>
              <a:t> </a:t>
            </a:r>
            <a:r>
              <a:rPr lang="en-US" dirty="0" err="1" smtClean="0"/>
              <a:t>atractiva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20% </a:t>
            </a:r>
            <a:r>
              <a:rPr lang="en-US" dirty="0" err="1" smtClean="0"/>
              <a:t>pentru</a:t>
            </a:r>
            <a:r>
              <a:rPr lang="en-US" dirty="0" smtClean="0"/>
              <a:t> a se </a:t>
            </a:r>
            <a:r>
              <a:rPr lang="en-US" dirty="0" err="1" smtClean="0"/>
              <a:t>asigura</a:t>
            </a:r>
            <a:r>
              <a:rPr lang="en-US" dirty="0" smtClean="0"/>
              <a:t> ca au o </a:t>
            </a:r>
            <a:r>
              <a:rPr lang="en-US" dirty="0" err="1" smtClean="0"/>
              <a:t>rezerva</a:t>
            </a:r>
            <a:r>
              <a:rPr lang="en-US" dirty="0" smtClean="0"/>
              <a:t> de </a:t>
            </a:r>
            <a:r>
              <a:rPr lang="en-US" dirty="0" err="1" smtClean="0"/>
              <a:t>bani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orice</a:t>
            </a:r>
            <a:r>
              <a:rPr lang="en-US" dirty="0" smtClean="0"/>
              <a:t> </a:t>
            </a:r>
            <a:r>
              <a:rPr lang="en-US" dirty="0" err="1" smtClean="0"/>
              <a:t>eventualitate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50%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alege</a:t>
            </a:r>
            <a:r>
              <a:rPr lang="en-US" dirty="0" smtClean="0"/>
              <a:t> </a:t>
            </a:r>
            <a:r>
              <a:rPr lang="en-US" dirty="0" err="1" smtClean="0"/>
              <a:t>cardul</a:t>
            </a:r>
            <a:r>
              <a:rPr lang="en-US" dirty="0" smtClean="0"/>
              <a:t> in </a:t>
            </a:r>
            <a:r>
              <a:rPr lang="en-US" dirty="0" err="1" smtClean="0"/>
              <a:t>functie</a:t>
            </a:r>
            <a:r>
              <a:rPr lang="en-US" dirty="0" smtClean="0"/>
              <a:t> de </a:t>
            </a:r>
            <a:r>
              <a:rPr lang="en-US" dirty="0" err="1" smtClean="0"/>
              <a:t>toate</a:t>
            </a:r>
            <a:r>
              <a:rPr lang="en-US" dirty="0" smtClean="0"/>
              <a:t> </a:t>
            </a:r>
            <a:r>
              <a:rPr lang="en-US" dirty="0" err="1" smtClean="0"/>
              <a:t>costurile</a:t>
            </a:r>
            <a:r>
              <a:rPr lang="en-US" dirty="0" smtClean="0"/>
              <a:t> </a:t>
            </a:r>
            <a:r>
              <a:rPr lang="en-US" dirty="0" err="1" smtClean="0"/>
              <a:t>acestuia</a:t>
            </a:r>
            <a:r>
              <a:rPr lang="en-US" dirty="0" smtClean="0"/>
              <a:t>, </a:t>
            </a:r>
            <a:r>
              <a:rPr lang="en-US" dirty="0" err="1" smtClean="0"/>
              <a:t>insa</a:t>
            </a:r>
            <a:r>
              <a:rPr lang="en-US" dirty="0" smtClean="0"/>
              <a:t> 35%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studia</a:t>
            </a:r>
            <a:r>
              <a:rPr lang="en-US" dirty="0" smtClean="0"/>
              <a:t> </a:t>
            </a:r>
            <a:r>
              <a:rPr lang="en-US" dirty="0" err="1" smtClean="0"/>
              <a:t>beneficiile</a:t>
            </a:r>
            <a:r>
              <a:rPr lang="en-US" dirty="0" smtClean="0"/>
              <a:t> </a:t>
            </a:r>
            <a:r>
              <a:rPr lang="en-US" dirty="0" err="1" smtClean="0"/>
              <a:t>oferite</a:t>
            </a:r>
            <a:r>
              <a:rPr lang="en-US" dirty="0" smtClean="0"/>
              <a:t>, </a:t>
            </a:r>
            <a:r>
              <a:rPr lang="en-US" dirty="0" err="1" smtClean="0"/>
              <a:t>iar</a:t>
            </a:r>
            <a:r>
              <a:rPr lang="en-US" dirty="0" smtClean="0"/>
              <a:t> 20%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interesati</a:t>
            </a:r>
            <a:r>
              <a:rPr lang="en-US" dirty="0" smtClean="0"/>
              <a:t> de </a:t>
            </a:r>
            <a:r>
              <a:rPr lang="en-US" dirty="0" err="1" smtClean="0"/>
              <a:t>perioada</a:t>
            </a:r>
            <a:r>
              <a:rPr lang="en-US" dirty="0" smtClean="0"/>
              <a:t> de </a:t>
            </a:r>
            <a:r>
              <a:rPr lang="en-US" dirty="0" err="1" smtClean="0"/>
              <a:t>gratie</a:t>
            </a:r>
            <a:r>
              <a:rPr lang="en-US" dirty="0" smtClean="0"/>
              <a:t>, </a:t>
            </a:r>
            <a:r>
              <a:rPr lang="en-US" dirty="0" err="1" smtClean="0"/>
              <a:t>suma</a:t>
            </a:r>
            <a:r>
              <a:rPr lang="en-US" dirty="0" smtClean="0"/>
              <a:t> minima de </a:t>
            </a:r>
            <a:r>
              <a:rPr lang="en-US" dirty="0" err="1" smtClean="0"/>
              <a:t>rambursat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dobanda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retragere</a:t>
            </a:r>
            <a:r>
              <a:rPr lang="en-US" dirty="0" smtClean="0"/>
              <a:t> </a:t>
            </a:r>
            <a:r>
              <a:rPr lang="en-US" dirty="0" err="1" smtClean="0"/>
              <a:t>numerar</a:t>
            </a:r>
            <a:r>
              <a:rPr lang="en-US" dirty="0" smtClean="0"/>
              <a:t>;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60% </a:t>
            </a:r>
            <a:r>
              <a:rPr lang="en-US" dirty="0" err="1" smtClean="0"/>
              <a:t>dintre</a:t>
            </a:r>
            <a:r>
              <a:rPr lang="en-US" dirty="0" smtClean="0"/>
              <a:t> </a:t>
            </a:r>
            <a:r>
              <a:rPr lang="en-US" dirty="0" err="1" smtClean="0"/>
              <a:t>respondenti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utiliza</a:t>
            </a:r>
            <a:r>
              <a:rPr lang="en-US" dirty="0" smtClean="0"/>
              <a:t> </a:t>
            </a:r>
            <a:r>
              <a:rPr lang="en-US" dirty="0" err="1" smtClean="0"/>
              <a:t>cardul</a:t>
            </a:r>
            <a:r>
              <a:rPr lang="en-US" dirty="0" smtClean="0"/>
              <a:t> de credit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platile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internet, </a:t>
            </a:r>
            <a:r>
              <a:rPr lang="en-US" dirty="0" err="1" smtClean="0"/>
              <a:t>insa</a:t>
            </a:r>
            <a:r>
              <a:rPr lang="en-US" dirty="0" smtClean="0"/>
              <a:t> </a:t>
            </a:r>
            <a:r>
              <a:rPr lang="en-US" dirty="0" err="1" smtClean="0"/>
              <a:t>restul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destul</a:t>
            </a:r>
            <a:r>
              <a:rPr lang="en-US" dirty="0" smtClean="0"/>
              <a:t> de </a:t>
            </a:r>
            <a:r>
              <a:rPr lang="en-US" dirty="0" err="1" smtClean="0"/>
              <a:t>sceptici</a:t>
            </a:r>
            <a:r>
              <a:rPr lang="en-US" dirty="0" smtClean="0"/>
              <a:t>, nu au </a:t>
            </a:r>
            <a:r>
              <a:rPr lang="en-US" dirty="0" err="1" smtClean="0"/>
              <a:t>incredere</a:t>
            </a:r>
            <a:r>
              <a:rPr lang="en-US" dirty="0" smtClean="0"/>
              <a:t> in </a:t>
            </a:r>
            <a:r>
              <a:rPr lang="en-US" dirty="0" err="1" smtClean="0"/>
              <a:t>securitatea</a:t>
            </a:r>
            <a:r>
              <a:rPr lang="en-US" dirty="0" smtClean="0"/>
              <a:t> </a:t>
            </a:r>
            <a:r>
              <a:rPr lang="en-US" dirty="0" err="1" smtClean="0"/>
              <a:t>achizitiilor</a:t>
            </a:r>
            <a:r>
              <a:rPr lang="en-US" dirty="0" smtClean="0"/>
              <a:t> online </a:t>
            </a:r>
            <a:r>
              <a:rPr lang="en-US" dirty="0" err="1" smtClean="0"/>
              <a:t>sau</a:t>
            </a:r>
            <a:r>
              <a:rPr lang="en-US" dirty="0" smtClean="0"/>
              <a:t> nu </a:t>
            </a:r>
            <a:r>
              <a:rPr lang="en-US" dirty="0" err="1" smtClean="0"/>
              <a:t>stiu</a:t>
            </a:r>
            <a:r>
              <a:rPr lang="en-US" dirty="0" smtClean="0"/>
              <a:t> cum </a:t>
            </a:r>
            <a:r>
              <a:rPr lang="en-US" dirty="0" err="1" smtClean="0"/>
              <a:t>sa</a:t>
            </a:r>
            <a:r>
              <a:rPr lang="en-US" dirty="0" smtClean="0"/>
              <a:t> le </a:t>
            </a:r>
            <a:r>
              <a:rPr lang="en-US" dirty="0" err="1" smtClean="0"/>
              <a:t>faca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Prima Parte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 err="1" smtClean="0"/>
              <a:t>Posesori</a:t>
            </a:r>
            <a:r>
              <a:rPr lang="en-US" sz="3000" dirty="0" smtClean="0"/>
              <a:t> de </a:t>
            </a:r>
            <a:r>
              <a:rPr lang="en-US" sz="3000" dirty="0" err="1" smtClean="0"/>
              <a:t>Carduri</a:t>
            </a:r>
            <a:r>
              <a:rPr lang="en-US" sz="3000" dirty="0" smtClean="0"/>
              <a:t> de Credit</a:t>
            </a:r>
          </a:p>
          <a:p>
            <a:pPr algn="ctr"/>
            <a:endParaRPr lang="en-US" sz="3000" dirty="0" smtClean="0"/>
          </a:p>
          <a:p>
            <a:pPr algn="ctr"/>
            <a:r>
              <a:rPr lang="en-US" sz="3000" dirty="0" smtClean="0"/>
              <a:t>476 </a:t>
            </a:r>
            <a:r>
              <a:rPr lang="en-US" sz="3000" dirty="0" err="1" smtClean="0"/>
              <a:t>respondenti</a:t>
            </a:r>
            <a:endParaRPr lang="en-US" sz="3000" dirty="0" smtClean="0"/>
          </a:p>
          <a:p>
            <a:pPr algn="ctr">
              <a:buNone/>
            </a:pPr>
            <a:endParaRPr lang="en-US" sz="3000" dirty="0" smtClean="0"/>
          </a:p>
          <a:p>
            <a:pPr algn="ctr"/>
            <a:r>
              <a:rPr lang="en-US" sz="3000" dirty="0" smtClean="0"/>
              <a:t>23 de </a:t>
            </a:r>
            <a:r>
              <a:rPr lang="en-US" sz="3000" dirty="0" err="1" smtClean="0"/>
              <a:t>Intrebari</a:t>
            </a:r>
            <a:endParaRPr lang="en-US" sz="3000" dirty="0" smtClean="0"/>
          </a:p>
          <a:p>
            <a:pPr algn="ctr"/>
            <a:endParaRPr lang="en-US" sz="3000" dirty="0" smtClean="0"/>
          </a:p>
          <a:p>
            <a:pPr algn="ctr"/>
            <a:r>
              <a:rPr lang="en-US" sz="3000" dirty="0" smtClean="0"/>
              <a:t>(</a:t>
            </a:r>
            <a:r>
              <a:rPr lang="en-US" sz="2800" i="1" dirty="0" err="1" smtClean="0"/>
              <a:t>dintre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acestea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vom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prezenta</a:t>
            </a:r>
            <a:r>
              <a:rPr lang="en-US" sz="2800" i="1" dirty="0" smtClean="0"/>
              <a:t> 7</a:t>
            </a:r>
            <a:r>
              <a:rPr lang="en-US" sz="30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dirty="0" err="1" smtClean="0"/>
              <a:t>Sumar</a:t>
            </a:r>
            <a:r>
              <a:rPr lang="en-US" dirty="0" smtClean="0"/>
              <a:t> </a:t>
            </a:r>
            <a:r>
              <a:rPr lang="en-US" dirty="0" smtClean="0"/>
              <a:t>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0010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70%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interesati</a:t>
            </a:r>
            <a:r>
              <a:rPr lang="en-US" dirty="0" smtClean="0"/>
              <a:t> de </a:t>
            </a:r>
            <a:r>
              <a:rPr lang="en-US" dirty="0" err="1" smtClean="0"/>
              <a:t>costuri</a:t>
            </a:r>
            <a:r>
              <a:rPr lang="en-US" dirty="0" smtClean="0"/>
              <a:t>, </a:t>
            </a:r>
            <a:r>
              <a:rPr lang="en-US" dirty="0" err="1" smtClean="0"/>
              <a:t>insa</a:t>
            </a:r>
            <a:r>
              <a:rPr lang="en-US" dirty="0" smtClean="0"/>
              <a:t> 60%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cunoasca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beneficiile</a:t>
            </a:r>
            <a:r>
              <a:rPr lang="en-US" dirty="0" smtClean="0"/>
              <a:t>, </a:t>
            </a:r>
            <a:r>
              <a:rPr lang="en-US" dirty="0" err="1" smtClean="0"/>
              <a:t>iar</a:t>
            </a:r>
            <a:r>
              <a:rPr lang="en-US" dirty="0" smtClean="0"/>
              <a:t> 40%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stie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multe</a:t>
            </a:r>
            <a:r>
              <a:rPr lang="en-US" dirty="0" smtClean="0"/>
              <a:t> </a:t>
            </a:r>
            <a:r>
              <a:rPr lang="en-US" dirty="0" err="1" smtClean="0"/>
              <a:t>detalii</a:t>
            </a:r>
            <a:r>
              <a:rPr lang="en-US" dirty="0" smtClean="0"/>
              <a:t> </a:t>
            </a:r>
            <a:r>
              <a:rPr lang="en-US" dirty="0" err="1" smtClean="0"/>
              <a:t>despre</a:t>
            </a:r>
            <a:r>
              <a:rPr lang="en-US" dirty="0" smtClean="0"/>
              <a:t> </a:t>
            </a:r>
            <a:r>
              <a:rPr lang="en-US" dirty="0" err="1" smtClean="0"/>
              <a:t>modalitatea</a:t>
            </a:r>
            <a:r>
              <a:rPr lang="en-US" dirty="0" smtClean="0"/>
              <a:t> de </a:t>
            </a:r>
            <a:r>
              <a:rPr lang="en-US" dirty="0" err="1" smtClean="0"/>
              <a:t>rambursare</a:t>
            </a:r>
            <a:r>
              <a:rPr lang="en-US" dirty="0" smtClean="0"/>
              <a:t>, in </a:t>
            </a:r>
            <a:r>
              <a:rPr lang="en-US" dirty="0" err="1" smtClean="0"/>
              <a:t>timp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20%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afle</a:t>
            </a:r>
            <a:r>
              <a:rPr lang="en-US" dirty="0" smtClean="0"/>
              <a:t> care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magazinele</a:t>
            </a:r>
            <a:r>
              <a:rPr lang="en-US" dirty="0" smtClean="0"/>
              <a:t> </a:t>
            </a:r>
            <a:r>
              <a:rPr lang="en-US" dirty="0" err="1" smtClean="0"/>
              <a:t>partenere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err="1" smtClean="0"/>
              <a:t>Inainte</a:t>
            </a:r>
            <a:r>
              <a:rPr lang="en-US" dirty="0" smtClean="0"/>
              <a:t> de </a:t>
            </a:r>
            <a:r>
              <a:rPr lang="en-US" dirty="0" err="1" smtClean="0"/>
              <a:t>alegerea</a:t>
            </a:r>
            <a:r>
              <a:rPr lang="en-US" dirty="0" smtClean="0"/>
              <a:t> </a:t>
            </a:r>
            <a:r>
              <a:rPr lang="en-US" dirty="0" err="1" smtClean="0"/>
              <a:t>cardului</a:t>
            </a:r>
            <a:r>
              <a:rPr lang="en-US" dirty="0" smtClean="0"/>
              <a:t>, 40%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investi</a:t>
            </a:r>
            <a:r>
              <a:rPr lang="en-US" dirty="0" smtClean="0"/>
              <a:t> </a:t>
            </a:r>
            <a:r>
              <a:rPr lang="en-US" dirty="0" err="1" smtClean="0"/>
              <a:t>cateva</a:t>
            </a:r>
            <a:r>
              <a:rPr lang="en-US" dirty="0" smtClean="0"/>
              <a:t> </a:t>
            </a:r>
            <a:r>
              <a:rPr lang="en-US" dirty="0" err="1" smtClean="0"/>
              <a:t>zile</a:t>
            </a:r>
            <a:r>
              <a:rPr lang="en-US" dirty="0" smtClean="0"/>
              <a:t> in a se </a:t>
            </a:r>
            <a:r>
              <a:rPr lang="en-US" dirty="0" err="1" smtClean="0"/>
              <a:t>informa</a:t>
            </a:r>
            <a:r>
              <a:rPr lang="en-US" dirty="0" smtClean="0"/>
              <a:t> </a:t>
            </a:r>
            <a:r>
              <a:rPr lang="en-US" dirty="0" err="1" smtClean="0"/>
              <a:t>corespunzator</a:t>
            </a:r>
            <a:r>
              <a:rPr lang="en-US" dirty="0" smtClean="0"/>
              <a:t>, 30% s-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limita</a:t>
            </a:r>
            <a:r>
              <a:rPr lang="en-US" dirty="0" smtClean="0"/>
              <a:t> la o </a:t>
            </a:r>
            <a:r>
              <a:rPr lang="en-US" dirty="0" err="1" smtClean="0"/>
              <a:t>ora</a:t>
            </a:r>
            <a:r>
              <a:rPr lang="en-US" dirty="0" smtClean="0"/>
              <a:t>, </a:t>
            </a:r>
            <a:r>
              <a:rPr lang="en-US" dirty="0" err="1" smtClean="0"/>
              <a:t>iar</a:t>
            </a:r>
            <a:r>
              <a:rPr lang="en-US" dirty="0" smtClean="0"/>
              <a:t> 20% </a:t>
            </a:r>
            <a:r>
              <a:rPr lang="en-US" dirty="0" err="1" smtClean="0"/>
              <a:t>intre</a:t>
            </a:r>
            <a:r>
              <a:rPr lang="en-US" dirty="0" smtClean="0"/>
              <a:t> o </a:t>
            </a:r>
            <a:r>
              <a:rPr lang="en-US" dirty="0" err="1" smtClean="0"/>
              <a:t>ora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trei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40%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colecta</a:t>
            </a:r>
            <a:r>
              <a:rPr lang="en-US" dirty="0" smtClean="0"/>
              <a:t> </a:t>
            </a:r>
            <a:r>
              <a:rPr lang="en-US" dirty="0" err="1" smtClean="0"/>
              <a:t>informatii</a:t>
            </a:r>
            <a:r>
              <a:rPr lang="en-US" dirty="0" smtClean="0"/>
              <a:t> de la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multe</a:t>
            </a:r>
            <a:r>
              <a:rPr lang="en-US" dirty="0" smtClean="0"/>
              <a:t> </a:t>
            </a:r>
            <a:r>
              <a:rPr lang="en-US" dirty="0" err="1" smtClean="0"/>
              <a:t>banci</a:t>
            </a:r>
            <a:r>
              <a:rPr lang="en-US" dirty="0" smtClean="0"/>
              <a:t>, 25%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cauta</a:t>
            </a:r>
            <a:r>
              <a:rPr lang="en-US" dirty="0" smtClean="0"/>
              <a:t> date </a:t>
            </a:r>
            <a:r>
              <a:rPr lang="en-US" dirty="0" err="1" smtClean="0"/>
              <a:t>pe</a:t>
            </a:r>
            <a:r>
              <a:rPr lang="en-US" dirty="0" smtClean="0"/>
              <a:t> internet, </a:t>
            </a:r>
            <a:r>
              <a:rPr lang="en-US" dirty="0" err="1" smtClean="0"/>
              <a:t>iar</a:t>
            </a:r>
            <a:r>
              <a:rPr lang="en-US" dirty="0" smtClean="0"/>
              <a:t> 14% </a:t>
            </a:r>
            <a:r>
              <a:rPr lang="en-US" dirty="0" err="1" smtClean="0"/>
              <a:t>ar</a:t>
            </a:r>
            <a:r>
              <a:rPr lang="en-US" dirty="0" smtClean="0"/>
              <a:t> merge la </a:t>
            </a:r>
            <a:r>
              <a:rPr lang="en-US" dirty="0" err="1" smtClean="0"/>
              <a:t>banca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incaseaza</a:t>
            </a:r>
            <a:r>
              <a:rPr lang="en-US" dirty="0" smtClean="0"/>
              <a:t> </a:t>
            </a:r>
            <a:r>
              <a:rPr lang="en-US" dirty="0" err="1" smtClean="0"/>
              <a:t>salariul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acesti</a:t>
            </a:r>
            <a:r>
              <a:rPr lang="en-US" dirty="0" smtClean="0"/>
              <a:t> 4 </a:t>
            </a:r>
            <a:r>
              <a:rPr lang="en-US" dirty="0" err="1" smtClean="0"/>
              <a:t>ani</a:t>
            </a:r>
            <a:r>
              <a:rPr lang="en-US" dirty="0" smtClean="0"/>
              <a:t> de </a:t>
            </a:r>
            <a:r>
              <a:rPr lang="en-US" dirty="0" err="1" smtClean="0"/>
              <a:t>recesiune</a:t>
            </a:r>
            <a:r>
              <a:rPr lang="en-US" dirty="0" smtClean="0"/>
              <a:t>, 45% </a:t>
            </a:r>
            <a:r>
              <a:rPr lang="en-US" dirty="0" err="1" smtClean="0"/>
              <a:t>dintre</a:t>
            </a:r>
            <a:r>
              <a:rPr lang="en-US" dirty="0" smtClean="0"/>
              <a:t> </a:t>
            </a:r>
            <a:r>
              <a:rPr lang="en-US" dirty="0" err="1" smtClean="0"/>
              <a:t>respondenti</a:t>
            </a:r>
            <a:r>
              <a:rPr lang="en-US" dirty="0" smtClean="0"/>
              <a:t> au </a:t>
            </a:r>
            <a:r>
              <a:rPr lang="en-US" dirty="0" err="1" smtClean="0"/>
              <a:t>suferit</a:t>
            </a:r>
            <a:r>
              <a:rPr lang="en-US" dirty="0" smtClean="0"/>
              <a:t> </a:t>
            </a:r>
            <a:r>
              <a:rPr lang="en-US" dirty="0" err="1" smtClean="0"/>
              <a:t>diminuari</a:t>
            </a:r>
            <a:r>
              <a:rPr lang="en-US" dirty="0" smtClean="0"/>
              <a:t> de </a:t>
            </a:r>
            <a:r>
              <a:rPr lang="en-US" dirty="0" err="1" smtClean="0"/>
              <a:t>venituri</a:t>
            </a:r>
            <a:r>
              <a:rPr lang="en-US" dirty="0" smtClean="0"/>
              <a:t> (</a:t>
            </a:r>
            <a:r>
              <a:rPr lang="en-US" dirty="0" err="1" smtClean="0"/>
              <a:t>alti</a:t>
            </a:r>
            <a:r>
              <a:rPr lang="en-US" dirty="0" smtClean="0"/>
              <a:t> 14% au </a:t>
            </a:r>
            <a:r>
              <a:rPr lang="en-US" dirty="0" err="1" smtClean="0"/>
              <a:t>pierdut</a:t>
            </a:r>
            <a:r>
              <a:rPr lang="en-US" dirty="0" smtClean="0"/>
              <a:t> </a:t>
            </a:r>
            <a:r>
              <a:rPr lang="en-US" dirty="0" err="1" smtClean="0"/>
              <a:t>peste</a:t>
            </a:r>
            <a:r>
              <a:rPr lang="en-US" dirty="0" smtClean="0"/>
              <a:t> 40% din </a:t>
            </a:r>
            <a:r>
              <a:rPr lang="en-US" dirty="0" err="1" smtClean="0"/>
              <a:t>castigurile</a:t>
            </a:r>
            <a:r>
              <a:rPr lang="en-US" dirty="0" smtClean="0"/>
              <a:t> </a:t>
            </a:r>
            <a:r>
              <a:rPr lang="en-US" dirty="0" err="1" smtClean="0"/>
              <a:t>anterioare</a:t>
            </a:r>
            <a:r>
              <a:rPr lang="en-US" dirty="0" smtClean="0"/>
              <a:t> </a:t>
            </a:r>
            <a:r>
              <a:rPr lang="en-US" dirty="0" err="1" smtClean="0"/>
              <a:t>recesiunii</a:t>
            </a:r>
            <a:r>
              <a:rPr lang="en-US" dirty="0" smtClean="0"/>
              <a:t>).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urmare</a:t>
            </a:r>
            <a:r>
              <a:rPr lang="en-US" dirty="0" smtClean="0"/>
              <a:t> 31% au </a:t>
            </a:r>
            <a:r>
              <a:rPr lang="en-US" dirty="0" err="1" smtClean="0"/>
              <a:t>redus</a:t>
            </a:r>
            <a:r>
              <a:rPr lang="en-US" dirty="0" smtClean="0"/>
              <a:t> </a:t>
            </a:r>
            <a:r>
              <a:rPr lang="en-US" dirty="0" err="1" smtClean="0"/>
              <a:t>cheltuielile</a:t>
            </a:r>
            <a:r>
              <a:rPr lang="en-US" dirty="0" smtClean="0"/>
              <a:t>, 19% au </a:t>
            </a:r>
            <a:r>
              <a:rPr lang="en-US" dirty="0" err="1" smtClean="0"/>
              <a:t>inceput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economiseasca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altor</a:t>
            </a:r>
            <a:r>
              <a:rPr lang="en-US" dirty="0" smtClean="0"/>
              <a:t> 15% le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teama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in </a:t>
            </a:r>
            <a:r>
              <a:rPr lang="en-US" dirty="0" err="1" smtClean="0"/>
              <a:t>prezent</a:t>
            </a:r>
            <a:r>
              <a:rPr lang="en-US" dirty="0" smtClean="0"/>
              <a:t> un credit.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4582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Teme</a:t>
            </a:r>
            <a:r>
              <a:rPr lang="en-US" dirty="0" smtClean="0"/>
              <a:t> de </a:t>
            </a:r>
            <a:r>
              <a:rPr lang="en-US" dirty="0" err="1" smtClean="0"/>
              <a:t>Interes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Consumatori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7924800" cy="5330952"/>
          </a:xfrm>
        </p:spPr>
        <p:txBody>
          <a:bodyPr>
            <a:noAutofit/>
          </a:bodyPr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entury Schoolbook (Body)"/>
                <a:cs typeface="Times New Roman" pitchFamily="18" charset="0"/>
              </a:rPr>
              <a:t>Conform </a:t>
            </a:r>
            <a:r>
              <a:rPr lang="en-US" sz="1400" b="1" dirty="0" err="1" smtClean="0">
                <a:latin typeface="Century Schoolbook (Body)"/>
                <a:cs typeface="Times New Roman" pitchFamily="18" charset="0"/>
              </a:rPr>
              <a:t>Datelor</a:t>
            </a:r>
            <a:r>
              <a:rPr lang="en-US" sz="1400" b="1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Century Schoolbook (Body)"/>
                <a:cs typeface="Times New Roman" pitchFamily="18" charset="0"/>
              </a:rPr>
              <a:t>Colectate</a:t>
            </a:r>
            <a:r>
              <a:rPr lang="en-US" sz="1400" b="1" dirty="0" smtClean="0">
                <a:latin typeface="Century Schoolbook (Body)"/>
                <a:cs typeface="Times New Roman" pitchFamily="18" charset="0"/>
              </a:rPr>
              <a:t>:</a:t>
            </a:r>
          </a:p>
          <a:p>
            <a:pPr marL="533400" indent="-533400">
              <a:lnSpc>
                <a:spcPct val="80000"/>
              </a:lnSpc>
            </a:pPr>
            <a:r>
              <a:rPr lang="ro-RO" sz="1400" dirty="0" smtClean="0">
                <a:latin typeface="Century Schoolbook (Body)"/>
                <a:cs typeface="Times New Roman" pitchFamily="18" charset="0"/>
              </a:rPr>
              <a:t>Perioada de Gratie</a:t>
            </a:r>
            <a:endParaRPr lang="en-US" sz="1400" dirty="0" smtClean="0">
              <a:latin typeface="Century Schoolbook (Body)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en-US" sz="1400" dirty="0" smtClean="0">
                <a:latin typeface="Century Schoolbook (Body)"/>
                <a:cs typeface="Times New Roman" pitchFamily="18" charset="0"/>
              </a:rPr>
              <a:t>Suma Minima de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Rambursat</a:t>
            </a:r>
            <a:endParaRPr lang="ro-RO" sz="1400" dirty="0" smtClean="0">
              <a:latin typeface="Century Schoolbook (Body)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ro-RO" sz="1400" dirty="0" smtClean="0">
                <a:latin typeface="Century Schoolbook (Body)"/>
                <a:cs typeface="Times New Roman" pitchFamily="18" charset="0"/>
              </a:rPr>
              <a:t>Rate Fixe cu Zero </a:t>
            </a:r>
            <a:r>
              <a:rPr lang="ro-RO" sz="1400" dirty="0" err="1" smtClean="0">
                <a:latin typeface="Century Schoolbook (Body)"/>
                <a:cs typeface="Times New Roman" pitchFamily="18" charset="0"/>
              </a:rPr>
              <a:t>Dobanda</a:t>
            </a:r>
            <a:endParaRPr lang="en-US" sz="1400" dirty="0" smtClean="0">
              <a:latin typeface="Century Schoolbook (Body)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en-US" sz="1400" dirty="0" smtClean="0">
                <a:latin typeface="Century Schoolbook (Body)"/>
                <a:cs typeface="Times New Roman" pitchFamily="18" charset="0"/>
              </a:rPr>
              <a:t>Magazine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Partenere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endParaRPr lang="ro-RO" sz="1400" dirty="0" smtClean="0">
              <a:latin typeface="Century Schoolbook (Body)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ro-RO" sz="1400" dirty="0" err="1" smtClean="0">
                <a:latin typeface="Century Schoolbook (Body)"/>
                <a:cs typeface="Times New Roman" pitchFamily="18" charset="0"/>
              </a:rPr>
              <a:t>Cumparaturi</a:t>
            </a:r>
            <a:r>
              <a:rPr lang="ro-RO" sz="1400" dirty="0" smtClean="0">
                <a:latin typeface="Century Schoolbook (Body)"/>
                <a:cs typeface="Times New Roman" pitchFamily="18" charset="0"/>
              </a:rPr>
              <a:t> Online</a:t>
            </a:r>
            <a:endParaRPr lang="en-US" sz="1400" dirty="0" smtClean="0">
              <a:latin typeface="Century Schoolbook (Body)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ro-RO" sz="1400" dirty="0" smtClean="0">
                <a:latin typeface="Century Schoolbook (Body)"/>
                <a:cs typeface="Times New Roman" pitchFamily="18" charset="0"/>
              </a:rPr>
              <a:t>Cash-back</a:t>
            </a:r>
          </a:p>
          <a:p>
            <a:pPr marL="533400" indent="-533400">
              <a:lnSpc>
                <a:spcPct val="80000"/>
              </a:lnSpc>
            </a:pPr>
            <a:r>
              <a:rPr lang="ro-RO" sz="1400" dirty="0" smtClean="0">
                <a:latin typeface="Century Schoolbook (Body)"/>
                <a:cs typeface="Times New Roman" pitchFamily="18" charset="0"/>
              </a:rPr>
              <a:t>Programe de Loialitate</a:t>
            </a:r>
            <a:endParaRPr lang="en-US" sz="1400" dirty="0" smtClean="0">
              <a:latin typeface="Century Schoolbook (Body)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Modele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de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Rambursare</a:t>
            </a:r>
            <a:endParaRPr lang="en-US" sz="1400" dirty="0" smtClean="0">
              <a:latin typeface="Century Schoolbook (Body)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  <a:buNone/>
            </a:pPr>
            <a:endParaRPr lang="en-US" sz="1400" dirty="0" smtClean="0">
              <a:latin typeface="Century Schoolbook (Body)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  <a:buNone/>
            </a:pPr>
            <a:r>
              <a:rPr lang="en-US" sz="1400" b="1" dirty="0" smtClean="0">
                <a:latin typeface="Century Schoolbook (Body)"/>
                <a:cs typeface="Times New Roman" pitchFamily="18" charset="0"/>
              </a:rPr>
              <a:t>Care </a:t>
            </a:r>
            <a:r>
              <a:rPr lang="en-US" sz="1400" b="1" dirty="0" err="1" smtClean="0">
                <a:latin typeface="Century Schoolbook (Body)"/>
                <a:cs typeface="Times New Roman" pitchFamily="18" charset="0"/>
              </a:rPr>
              <a:t>este</a:t>
            </a:r>
            <a:r>
              <a:rPr lang="en-US" sz="1400" b="1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Century Schoolbook (Body)"/>
                <a:cs typeface="Times New Roman" pitchFamily="18" charset="0"/>
              </a:rPr>
              <a:t>Planul</a:t>
            </a:r>
            <a:r>
              <a:rPr lang="en-US" sz="1400" b="1" dirty="0" smtClean="0">
                <a:latin typeface="Century Schoolbook (Body)"/>
                <a:cs typeface="Times New Roman" pitchFamily="18" charset="0"/>
              </a:rPr>
              <a:t>?</a:t>
            </a:r>
          </a:p>
          <a:p>
            <a:pPr marL="533400" indent="-533400">
              <a:lnSpc>
                <a:spcPct val="80000"/>
              </a:lnSpc>
            </a:pPr>
            <a:r>
              <a:rPr lang="en-US" sz="1400" dirty="0" smtClean="0">
                <a:latin typeface="Century Schoolbook (Body)"/>
                <a:cs typeface="Times New Roman" pitchFamily="18" charset="0"/>
              </a:rPr>
              <a:t>In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urmatoarele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2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saptamani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, FinZoom.ro, cu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sprijinul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CETELEM,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va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lansa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cateva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articole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tocmai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pe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aceste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teme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de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interes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indicate de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respondentii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sondajului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de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opinie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.</a:t>
            </a:r>
          </a:p>
          <a:p>
            <a:pPr marL="533400" indent="-533400">
              <a:lnSpc>
                <a:spcPct val="80000"/>
              </a:lnSpc>
            </a:pPr>
            <a:endParaRPr lang="en-US" sz="1400" dirty="0" smtClean="0">
              <a:latin typeface="Century Schoolbook (Body)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Impreuna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cu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reprezentantii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mass-media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financiar-bancara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putem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sa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informam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si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sa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educam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romanii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cu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privire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la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modul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in care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isi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pot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selecta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cardul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potrivit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pentru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nevoile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lor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si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felul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in care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il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pot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folosi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optimizandu-si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costurile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.</a:t>
            </a:r>
          </a:p>
          <a:p>
            <a:pPr marL="533400" indent="-533400">
              <a:lnSpc>
                <a:spcPct val="80000"/>
              </a:lnSpc>
            </a:pPr>
            <a:endParaRPr lang="en-US" sz="1400" dirty="0" smtClean="0">
              <a:latin typeface="Century Schoolbook (Body)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en-US" sz="1400" dirty="0" smtClean="0">
                <a:latin typeface="Century Schoolbook (Body)"/>
                <a:cs typeface="Times New Roman" pitchFamily="18" charset="0"/>
              </a:rPr>
              <a:t>Cu cat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romanii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vor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cunoaste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mai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bine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cardul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de credit cu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atat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il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vor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folosi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mai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bine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il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vor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rambursa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mai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responsabil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si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vor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putea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obtine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maximul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de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beneficii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; </a:t>
            </a:r>
          </a:p>
          <a:p>
            <a:pPr marL="533400" indent="-533400">
              <a:lnSpc>
                <a:spcPct val="80000"/>
              </a:lnSpc>
            </a:pPr>
            <a:endParaRPr lang="en-US" sz="1400" dirty="0" smtClean="0">
              <a:latin typeface="Century Schoolbook (Body)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Astfel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vor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avea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o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experienta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pozitiva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si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se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vor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simti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incurajati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sa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il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foloseasca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in mod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curent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si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chiar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sa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extinda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aria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lui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 de </a:t>
            </a:r>
            <a:r>
              <a:rPr lang="en-US" sz="1400" dirty="0" err="1" smtClean="0">
                <a:latin typeface="Century Schoolbook (Body)"/>
                <a:cs typeface="Times New Roman" pitchFamily="18" charset="0"/>
              </a:rPr>
              <a:t>utilizare</a:t>
            </a:r>
            <a:r>
              <a:rPr lang="en-US" sz="1400" dirty="0" smtClean="0">
                <a:latin typeface="Century Schoolbook (Body)"/>
                <a:cs typeface="Times New Roman" pitchFamily="18" charset="0"/>
              </a:rPr>
              <a:t>.</a:t>
            </a:r>
            <a:endParaRPr lang="ro-RO" sz="1400" dirty="0" smtClean="0">
              <a:latin typeface="Century Schoolbook (Body)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dirty="0" err="1" smtClean="0"/>
              <a:t>Multumim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4" name="Picture 4" descr="partner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739896"/>
            <a:ext cx="3191256" cy="2889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etelem IFN S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0"/>
            <a:ext cx="1905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1447800"/>
            <a:ext cx="1066800" cy="841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" name="Picture 2" descr="D:\My Documents\MyFinZoom.ro\Revenue\Proiect Carduri (CETELEM)\Logo FinZoom 6 Ani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1524000"/>
            <a:ext cx="1828800" cy="74676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81400" y="3429000"/>
            <a:ext cx="9906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Mass Media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3505200"/>
            <a:ext cx="156966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Consumatori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3505200"/>
            <a:ext cx="310854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Produse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Financiar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Bancare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0" y="4114800"/>
            <a:ext cx="1676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FinZoom.ro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563562"/>
          </a:xfrm>
        </p:spPr>
        <p:txBody>
          <a:bodyPr>
            <a:noAutofit/>
          </a:bodyPr>
          <a:lstStyle/>
          <a:p>
            <a:pPr algn="ctr"/>
            <a:r>
              <a:rPr lang="fr-FR" sz="2900" dirty="0" smtClean="0"/>
              <a:t>De ce </a:t>
            </a:r>
            <a:r>
              <a:rPr lang="fr-FR" sz="2900" dirty="0" err="1" smtClean="0"/>
              <a:t>ati</a:t>
            </a:r>
            <a:r>
              <a:rPr lang="fr-FR" sz="2900" dirty="0" smtClean="0"/>
              <a:t> ales sa </a:t>
            </a:r>
            <a:r>
              <a:rPr lang="fr-FR" sz="2900" dirty="0" err="1" smtClean="0"/>
              <a:t>folositi</a:t>
            </a:r>
            <a:r>
              <a:rPr lang="fr-FR" sz="2900" dirty="0" smtClean="0"/>
              <a:t> un </a:t>
            </a:r>
            <a:r>
              <a:rPr lang="fr-FR" sz="2900" dirty="0" err="1" smtClean="0"/>
              <a:t>card</a:t>
            </a:r>
            <a:r>
              <a:rPr lang="fr-FR" sz="2900" dirty="0" smtClean="0"/>
              <a:t> de </a:t>
            </a:r>
            <a:r>
              <a:rPr lang="fr-FR" sz="2900" dirty="0" err="1" smtClean="0"/>
              <a:t>credit</a:t>
            </a:r>
            <a:r>
              <a:rPr lang="fr-FR" sz="2900" dirty="0" smtClean="0"/>
              <a:t>?</a:t>
            </a:r>
            <a:endParaRPr lang="en-US" sz="29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152400" y="990600"/>
          <a:ext cx="8001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563562"/>
          </a:xfrm>
        </p:spPr>
        <p:txBody>
          <a:bodyPr>
            <a:noAutofit/>
          </a:bodyPr>
          <a:lstStyle/>
          <a:p>
            <a:pPr algn="ctr"/>
            <a:r>
              <a:rPr lang="it-IT" sz="2600" dirty="0" smtClean="0"/>
              <a:t>Cum folositi cel mai frecvent cardul de credit?</a:t>
            </a:r>
            <a:endParaRPr lang="en-US" sz="2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1143000"/>
          <a:ext cx="7924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563562"/>
          </a:xfrm>
        </p:spPr>
        <p:txBody>
          <a:bodyPr>
            <a:normAutofit/>
          </a:bodyPr>
          <a:lstStyle/>
          <a:p>
            <a:pPr algn="ctr"/>
            <a:r>
              <a:rPr lang="fr-FR" sz="2300" dirty="0" smtClean="0"/>
              <a:t>Cat de </a:t>
            </a:r>
            <a:r>
              <a:rPr lang="fr-FR" sz="2300" dirty="0" err="1" smtClean="0"/>
              <a:t>frecvent</a:t>
            </a:r>
            <a:r>
              <a:rPr lang="fr-FR" sz="2300" dirty="0" smtClean="0"/>
              <a:t> </a:t>
            </a:r>
            <a:r>
              <a:rPr lang="fr-FR" sz="2300" dirty="0" err="1" smtClean="0"/>
              <a:t>utilizati</a:t>
            </a:r>
            <a:r>
              <a:rPr lang="fr-FR" sz="2300" dirty="0" smtClean="0"/>
              <a:t> </a:t>
            </a:r>
            <a:r>
              <a:rPr lang="fr-FR" sz="2300" dirty="0" err="1" smtClean="0"/>
              <a:t>cardul</a:t>
            </a:r>
            <a:r>
              <a:rPr lang="fr-FR" sz="2300" dirty="0" smtClean="0"/>
              <a:t> de </a:t>
            </a:r>
            <a:r>
              <a:rPr lang="fr-FR" sz="2300" dirty="0" err="1" smtClean="0"/>
              <a:t>credit</a:t>
            </a:r>
            <a:r>
              <a:rPr lang="fr-FR" sz="2300" dirty="0" smtClean="0"/>
              <a:t> </a:t>
            </a:r>
            <a:r>
              <a:rPr lang="fr-FR" sz="2300" dirty="0" err="1" smtClean="0"/>
              <a:t>intr</a:t>
            </a:r>
            <a:r>
              <a:rPr lang="fr-FR" sz="2300" dirty="0" smtClean="0"/>
              <a:t>-un an?</a:t>
            </a:r>
            <a:endParaRPr lang="en-US" sz="23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52400" y="1219200"/>
          <a:ext cx="8001000" cy="5254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792162"/>
          </a:xfrm>
        </p:spPr>
        <p:txBody>
          <a:bodyPr>
            <a:noAutofit/>
          </a:bodyPr>
          <a:lstStyle/>
          <a:p>
            <a:pPr algn="ctr"/>
            <a:r>
              <a:rPr lang="en-US" sz="2300" dirty="0" err="1" smtClean="0"/>
              <a:t>Cunoasteti</a:t>
            </a:r>
            <a:r>
              <a:rPr lang="en-US" sz="2300" dirty="0" smtClean="0"/>
              <a:t> </a:t>
            </a:r>
            <a:r>
              <a:rPr lang="en-US" sz="2300" dirty="0" err="1" smtClean="0"/>
              <a:t>magazinele</a:t>
            </a:r>
            <a:r>
              <a:rPr lang="en-US" sz="2300" dirty="0" smtClean="0"/>
              <a:t> </a:t>
            </a:r>
            <a:r>
              <a:rPr lang="en-US" sz="2300" dirty="0" err="1" smtClean="0"/>
              <a:t>partenere</a:t>
            </a:r>
            <a:r>
              <a:rPr lang="en-US" sz="2300" dirty="0" smtClean="0"/>
              <a:t> </a:t>
            </a:r>
            <a:r>
              <a:rPr lang="en-US" sz="2300" dirty="0" err="1" smtClean="0"/>
              <a:t>unde</a:t>
            </a:r>
            <a:r>
              <a:rPr lang="en-US" sz="2300" dirty="0" smtClean="0"/>
              <a:t> </a:t>
            </a:r>
            <a:r>
              <a:rPr lang="en-US" sz="2300" dirty="0" err="1" smtClean="0"/>
              <a:t>beneficiati</a:t>
            </a:r>
            <a:r>
              <a:rPr lang="en-US" sz="2300" dirty="0" smtClean="0"/>
              <a:t> de </a:t>
            </a:r>
            <a:r>
              <a:rPr lang="en-US" sz="2300" dirty="0" err="1" smtClean="0"/>
              <a:t>avantaje</a:t>
            </a:r>
            <a:r>
              <a:rPr lang="en-US" sz="2300" dirty="0" smtClean="0"/>
              <a:t> </a:t>
            </a:r>
            <a:r>
              <a:rPr lang="en-US" sz="2300" dirty="0" err="1" smtClean="0"/>
              <a:t>suplimentare</a:t>
            </a:r>
            <a:r>
              <a:rPr lang="en-US" sz="2300" dirty="0" smtClean="0"/>
              <a:t> </a:t>
            </a:r>
            <a:r>
              <a:rPr lang="en-US" sz="2300" dirty="0" err="1" smtClean="0"/>
              <a:t>prin</a:t>
            </a:r>
            <a:r>
              <a:rPr lang="en-US" sz="2300" dirty="0" smtClean="0"/>
              <a:t> </a:t>
            </a:r>
            <a:r>
              <a:rPr lang="en-US" sz="2300" dirty="0" err="1" smtClean="0"/>
              <a:t>intermediul</a:t>
            </a:r>
            <a:r>
              <a:rPr lang="en-US" sz="2300" dirty="0" smtClean="0"/>
              <a:t> </a:t>
            </a:r>
            <a:r>
              <a:rPr lang="en-US" sz="2300" dirty="0" err="1" smtClean="0"/>
              <a:t>cardului</a:t>
            </a:r>
            <a:r>
              <a:rPr lang="en-US" sz="2300" dirty="0" smtClean="0"/>
              <a:t> </a:t>
            </a:r>
            <a:r>
              <a:rPr lang="en-US" sz="2300" dirty="0" err="1" smtClean="0"/>
              <a:t>dvs</a:t>
            </a:r>
            <a:r>
              <a:rPr lang="en-US" sz="2300" dirty="0" smtClean="0"/>
              <a:t>.? </a:t>
            </a:r>
            <a:endParaRPr lang="en-US" sz="23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52400" y="1295400"/>
          <a:ext cx="8001000" cy="517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err="1" smtClean="0"/>
              <a:t>Utilizati</a:t>
            </a:r>
            <a:r>
              <a:rPr lang="en-US" sz="2700" dirty="0" smtClean="0"/>
              <a:t> </a:t>
            </a:r>
            <a:r>
              <a:rPr lang="en-US" sz="2700" dirty="0" err="1" smtClean="0"/>
              <a:t>cardul</a:t>
            </a:r>
            <a:r>
              <a:rPr lang="en-US" sz="2700" dirty="0" smtClean="0"/>
              <a:t> </a:t>
            </a:r>
            <a:r>
              <a:rPr lang="en-US" sz="2700" dirty="0" err="1" smtClean="0"/>
              <a:t>dvs</a:t>
            </a:r>
            <a:r>
              <a:rPr lang="en-US" sz="2700" dirty="0" smtClean="0"/>
              <a:t>. de credit </a:t>
            </a:r>
            <a:r>
              <a:rPr lang="en-US" sz="2700" dirty="0" err="1" smtClean="0"/>
              <a:t>pentru</a:t>
            </a:r>
            <a:r>
              <a:rPr lang="en-US" sz="2700" dirty="0" smtClean="0"/>
              <a:t> </a:t>
            </a:r>
            <a:r>
              <a:rPr lang="en-US" sz="2700" dirty="0" err="1" smtClean="0"/>
              <a:t>plati</a:t>
            </a:r>
            <a:r>
              <a:rPr lang="en-US" sz="2700" dirty="0" smtClean="0"/>
              <a:t> </a:t>
            </a:r>
            <a:r>
              <a:rPr lang="en-US" sz="2700" dirty="0" err="1" smtClean="0"/>
              <a:t>pe</a:t>
            </a:r>
            <a:r>
              <a:rPr lang="en-US" sz="2700" dirty="0" smtClean="0"/>
              <a:t> internet?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52400" y="1219200"/>
          <a:ext cx="8001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563562"/>
          </a:xfrm>
        </p:spPr>
        <p:txBody>
          <a:bodyPr>
            <a:normAutofit/>
          </a:bodyPr>
          <a:lstStyle/>
          <a:p>
            <a:r>
              <a:rPr lang="en-US" sz="2700" dirty="0" smtClean="0"/>
              <a:t>Cum v-a </a:t>
            </a:r>
            <a:r>
              <a:rPr lang="en-US" sz="2700" dirty="0" err="1" smtClean="0"/>
              <a:t>afectat</a:t>
            </a:r>
            <a:r>
              <a:rPr lang="en-US" sz="2700" dirty="0" smtClean="0"/>
              <a:t> </a:t>
            </a:r>
            <a:r>
              <a:rPr lang="en-US" sz="2700" dirty="0" err="1" smtClean="0"/>
              <a:t>recesiunea</a:t>
            </a:r>
            <a:r>
              <a:rPr lang="en-US" sz="2700" dirty="0" smtClean="0"/>
              <a:t> din </a:t>
            </a:r>
            <a:r>
              <a:rPr lang="en-US" sz="2700" dirty="0" err="1" smtClean="0"/>
              <a:t>ultimii</a:t>
            </a:r>
            <a:r>
              <a:rPr lang="en-US" sz="2700" dirty="0" smtClean="0"/>
              <a:t> 4 </a:t>
            </a:r>
            <a:r>
              <a:rPr lang="en-US" sz="2700" dirty="0" err="1" smtClean="0"/>
              <a:t>ani</a:t>
            </a:r>
            <a:r>
              <a:rPr lang="en-US" sz="2700" dirty="0" smtClean="0"/>
              <a:t>?</a:t>
            </a:r>
            <a:endParaRPr lang="en-US" sz="27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52400" y="990600"/>
          <a:ext cx="7924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715962"/>
          </a:xfrm>
        </p:spPr>
        <p:txBody>
          <a:bodyPr>
            <a:noAutofit/>
          </a:bodyPr>
          <a:lstStyle/>
          <a:p>
            <a:pPr algn="ctr"/>
            <a:r>
              <a:rPr lang="en-US" sz="2400" dirty="0" err="1" smtClean="0"/>
              <a:t>Daca</a:t>
            </a:r>
            <a:r>
              <a:rPr lang="en-US" sz="2400" dirty="0" smtClean="0"/>
              <a:t> </a:t>
            </a:r>
            <a:r>
              <a:rPr lang="en-US" sz="2400" dirty="0" err="1" smtClean="0"/>
              <a:t>ati</a:t>
            </a:r>
            <a:r>
              <a:rPr lang="en-US" sz="2400" dirty="0" smtClean="0"/>
              <a:t> </a:t>
            </a:r>
            <a:r>
              <a:rPr lang="en-US" sz="2400" dirty="0" err="1" smtClean="0"/>
              <a:t>alege</a:t>
            </a:r>
            <a:r>
              <a:rPr lang="en-US" sz="2400" dirty="0" smtClean="0"/>
              <a:t> </a:t>
            </a:r>
            <a:r>
              <a:rPr lang="en-US" sz="2400" dirty="0" err="1" smtClean="0"/>
              <a:t>astazi</a:t>
            </a:r>
            <a:r>
              <a:rPr lang="en-US" sz="2400" dirty="0" smtClean="0"/>
              <a:t> un </a:t>
            </a:r>
            <a:r>
              <a:rPr lang="en-US" sz="2400" dirty="0" err="1" smtClean="0"/>
              <a:t>nou</a:t>
            </a:r>
            <a:r>
              <a:rPr lang="en-US" sz="2400" dirty="0" smtClean="0"/>
              <a:t> card de credit care </a:t>
            </a:r>
            <a:r>
              <a:rPr lang="en-US" sz="2400" dirty="0" err="1" smtClean="0"/>
              <a:t>ar</a:t>
            </a:r>
            <a:r>
              <a:rPr lang="en-US" sz="2400" dirty="0" smtClean="0"/>
              <a:t> </a:t>
            </a:r>
            <a:r>
              <a:rPr lang="en-US" sz="2400" dirty="0" err="1" smtClean="0"/>
              <a:t>fi</a:t>
            </a:r>
            <a:r>
              <a:rPr lang="en-US" sz="2400" dirty="0" smtClean="0"/>
              <a:t> </a:t>
            </a:r>
            <a:r>
              <a:rPr lang="en-US" sz="2400" dirty="0" err="1" smtClean="0"/>
              <a:t>criteriile</a:t>
            </a:r>
            <a:r>
              <a:rPr lang="en-US" sz="2400" dirty="0" smtClean="0"/>
              <a:t> </a:t>
            </a:r>
            <a:r>
              <a:rPr lang="en-US" sz="2400" dirty="0" err="1" smtClean="0"/>
              <a:t>dvs</a:t>
            </a:r>
            <a:r>
              <a:rPr lang="en-US" sz="2400" dirty="0" smtClean="0"/>
              <a:t>.?</a:t>
            </a:r>
            <a:endParaRPr lang="en-US" sz="24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52400" y="1066800"/>
          <a:ext cx="79248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0070C0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</TotalTime>
  <Words>1114</Words>
  <Application>Microsoft Office PowerPoint</Application>
  <PresentationFormat>On-screen Show (4:3)</PresentationFormat>
  <Paragraphs>94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Cum Percep si Cum Folosesc  Romanii Cardurile de Credit?</vt:lpstr>
      <vt:lpstr>Prima Parte</vt:lpstr>
      <vt:lpstr>De ce ati ales sa folositi un card de credit?</vt:lpstr>
      <vt:lpstr>Cum folositi cel mai frecvent cardul de credit?</vt:lpstr>
      <vt:lpstr>Cat de frecvent utilizati cardul de credit intr-un an?</vt:lpstr>
      <vt:lpstr>Cunoasteti magazinele partenere unde beneficiati de avantaje suplimentare prin intermediul cardului dvs.? </vt:lpstr>
      <vt:lpstr>Utilizati cardul dvs. de credit pentru plati pe internet?</vt:lpstr>
      <vt:lpstr>Cum v-a afectat recesiunea din ultimii 4 ani?</vt:lpstr>
      <vt:lpstr>Daca ati alege astazi un nou card de credit care ar fi criteriile dvs.?</vt:lpstr>
      <vt:lpstr>Sumar - I</vt:lpstr>
      <vt:lpstr>Sumar - II</vt:lpstr>
      <vt:lpstr>A Doua Parte</vt:lpstr>
      <vt:lpstr>Ce v-ar motiva achizitionarea unui card de credit?</vt:lpstr>
      <vt:lpstr>Daca ati alege un card de credit care ar fi criteriile dvs.?</vt:lpstr>
      <vt:lpstr>Ati utiliza cardul dvs. de credit pentru plati pe internet?</vt:lpstr>
      <vt:lpstr>Daca ati dori informatii despre un card de credit, care considerati ca sunt cele mai importante date pe care ar trebui sa le primiti?</vt:lpstr>
      <vt:lpstr>Cat timp ati investi in a va informa pe aceasta tema inainte de alegerea cardului de credit?</vt:lpstr>
      <vt:lpstr>Cum v-ati informa inainte de achizitia unui card de credit?</vt:lpstr>
      <vt:lpstr>Sumar - I</vt:lpstr>
      <vt:lpstr>Sumar - II</vt:lpstr>
      <vt:lpstr>Teme de Interes pentru Consumatori</vt:lpstr>
      <vt:lpstr>Multumim!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 Percep si Cum Folosesc  Romanii Cardurile de Credit?</dc:title>
  <dc:creator/>
  <cp:lastModifiedBy>Ruxandra</cp:lastModifiedBy>
  <cp:revision>61</cp:revision>
  <dcterms:created xsi:type="dcterms:W3CDTF">2006-08-16T00:00:00Z</dcterms:created>
  <dcterms:modified xsi:type="dcterms:W3CDTF">2012-09-23T13:29:37Z</dcterms:modified>
</cp:coreProperties>
</file>